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5" r:id="rId1"/>
  </p:sldMasterIdLst>
  <p:notesMasterIdLst>
    <p:notesMasterId r:id="rId56"/>
  </p:notesMasterIdLst>
  <p:handoutMasterIdLst>
    <p:handoutMasterId r:id="rId57"/>
  </p:handoutMasterIdLst>
  <p:sldIdLst>
    <p:sldId id="256" r:id="rId2"/>
    <p:sldId id="264" r:id="rId3"/>
    <p:sldId id="265" r:id="rId4"/>
    <p:sldId id="266" r:id="rId5"/>
    <p:sldId id="267" r:id="rId6"/>
    <p:sldId id="268" r:id="rId7"/>
    <p:sldId id="308" r:id="rId8"/>
    <p:sldId id="269" r:id="rId9"/>
    <p:sldId id="270" r:id="rId10"/>
    <p:sldId id="271" r:id="rId11"/>
    <p:sldId id="272" r:id="rId12"/>
    <p:sldId id="309" r:id="rId13"/>
    <p:sldId id="273" r:id="rId14"/>
    <p:sldId id="275" r:id="rId15"/>
    <p:sldId id="274" r:id="rId16"/>
    <p:sldId id="276" r:id="rId17"/>
    <p:sldId id="277"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301" r:id="rId40"/>
    <p:sldId id="302" r:id="rId41"/>
    <p:sldId id="311" r:id="rId42"/>
    <p:sldId id="313" r:id="rId43"/>
    <p:sldId id="303" r:id="rId44"/>
    <p:sldId id="305" r:id="rId45"/>
    <p:sldId id="315" r:id="rId46"/>
    <p:sldId id="310" r:id="rId47"/>
    <p:sldId id="304" r:id="rId48"/>
    <p:sldId id="316" r:id="rId49"/>
    <p:sldId id="318" r:id="rId50"/>
    <p:sldId id="317" r:id="rId51"/>
    <p:sldId id="319" r:id="rId52"/>
    <p:sldId id="306" r:id="rId53"/>
    <p:sldId id="307" r:id="rId54"/>
    <p:sldId id="314" r:id="rId5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0"/>
        <a:cs typeface="Arial" charset="0"/>
      </a:defRPr>
    </a:lvl1pPr>
    <a:lvl2pPr marL="457200" algn="l" rtl="0" fontAlgn="base">
      <a:spcBef>
        <a:spcPct val="0"/>
      </a:spcBef>
      <a:spcAft>
        <a:spcPct val="0"/>
      </a:spcAft>
      <a:defRPr kern="1200">
        <a:solidFill>
          <a:schemeClr val="tx1"/>
        </a:solidFill>
        <a:latin typeface="Arial" charset="0"/>
        <a:ea typeface="ＭＳ Ｐゴシック" charset="0"/>
        <a:cs typeface="Arial" charset="0"/>
      </a:defRPr>
    </a:lvl2pPr>
    <a:lvl3pPr marL="914400" algn="l" rtl="0" fontAlgn="base">
      <a:spcBef>
        <a:spcPct val="0"/>
      </a:spcBef>
      <a:spcAft>
        <a:spcPct val="0"/>
      </a:spcAft>
      <a:defRPr kern="1200">
        <a:solidFill>
          <a:schemeClr val="tx1"/>
        </a:solidFill>
        <a:latin typeface="Arial" charset="0"/>
        <a:ea typeface="ＭＳ Ｐゴシック" charset="0"/>
        <a:cs typeface="Arial" charset="0"/>
      </a:defRPr>
    </a:lvl3pPr>
    <a:lvl4pPr marL="1371600" algn="l" rtl="0" fontAlgn="base">
      <a:spcBef>
        <a:spcPct val="0"/>
      </a:spcBef>
      <a:spcAft>
        <a:spcPct val="0"/>
      </a:spcAft>
      <a:defRPr kern="1200">
        <a:solidFill>
          <a:schemeClr val="tx1"/>
        </a:solidFill>
        <a:latin typeface="Arial" charset="0"/>
        <a:ea typeface="ＭＳ Ｐゴシック" charset="0"/>
        <a:cs typeface="Arial" charset="0"/>
      </a:defRPr>
    </a:lvl4pPr>
    <a:lvl5pPr marL="1828800" algn="l" rtl="0" fontAlgn="base">
      <a:spcBef>
        <a:spcPct val="0"/>
      </a:spcBef>
      <a:spcAft>
        <a:spcPct val="0"/>
      </a:spcAft>
      <a:defRPr kern="1200">
        <a:solidFill>
          <a:schemeClr val="tx1"/>
        </a:solidFill>
        <a:latin typeface="Arial" charset="0"/>
        <a:ea typeface="ＭＳ Ｐゴシック" charset="0"/>
        <a:cs typeface="Arial" charset="0"/>
      </a:defRPr>
    </a:lvl5pPr>
    <a:lvl6pPr marL="2286000" algn="l" defTabSz="457200" rtl="0" eaLnBrk="1" latinLnBrk="0" hangingPunct="1">
      <a:defRPr kern="1200">
        <a:solidFill>
          <a:schemeClr val="tx1"/>
        </a:solidFill>
        <a:latin typeface="Arial" charset="0"/>
        <a:ea typeface="ＭＳ Ｐゴシック" charset="0"/>
        <a:cs typeface="Arial" charset="0"/>
      </a:defRPr>
    </a:lvl6pPr>
    <a:lvl7pPr marL="2743200" algn="l" defTabSz="457200" rtl="0" eaLnBrk="1" latinLnBrk="0" hangingPunct="1">
      <a:defRPr kern="1200">
        <a:solidFill>
          <a:schemeClr val="tx1"/>
        </a:solidFill>
        <a:latin typeface="Arial" charset="0"/>
        <a:ea typeface="ＭＳ Ｐゴシック" charset="0"/>
        <a:cs typeface="Arial" charset="0"/>
      </a:defRPr>
    </a:lvl7pPr>
    <a:lvl8pPr marL="3200400" algn="l" defTabSz="457200" rtl="0" eaLnBrk="1" latinLnBrk="0" hangingPunct="1">
      <a:defRPr kern="1200">
        <a:solidFill>
          <a:schemeClr val="tx1"/>
        </a:solidFill>
        <a:latin typeface="Arial" charset="0"/>
        <a:ea typeface="ＭＳ Ｐゴシック" charset="0"/>
        <a:cs typeface="Arial" charset="0"/>
      </a:defRPr>
    </a:lvl8pPr>
    <a:lvl9pPr marL="3657600" algn="l" defTabSz="457200" rtl="0" eaLnBrk="1" latinLnBrk="0" hangingPunct="1">
      <a:defRPr kern="1200">
        <a:solidFill>
          <a:schemeClr val="tx1"/>
        </a:solidFill>
        <a:latin typeface="Arial" charset="0"/>
        <a:ea typeface="ＭＳ Ｐゴシック" charset="0"/>
        <a:cs typeface="Arial" charset="0"/>
      </a:defRPr>
    </a:lvl9pPr>
  </p:defaultTextStyle>
  <p:extLst>
    <p:ext uri="{521415D9-36F7-43E2-AB2F-B90AF26B5E84}">
      <p14:sectionLst xmlns:p14="http://schemas.microsoft.com/office/powerpoint/2010/main">
        <p14:section name="Untitled Section" id="{D79A1090-2DFC-954D-9181-035B35E806B9}">
          <p14:sldIdLst>
            <p14:sldId id="256"/>
            <p14:sldId id="264"/>
            <p14:sldId id="265"/>
            <p14:sldId id="266"/>
            <p14:sldId id="267"/>
            <p14:sldId id="268"/>
            <p14:sldId id="308"/>
            <p14:sldId id="269"/>
            <p14:sldId id="270"/>
            <p14:sldId id="271"/>
            <p14:sldId id="272"/>
            <p14:sldId id="309"/>
            <p14:sldId id="273"/>
            <p14:sldId id="275"/>
            <p14:sldId id="274"/>
            <p14:sldId id="276"/>
            <p14:sldId id="277"/>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11"/>
            <p14:sldId id="313"/>
            <p14:sldId id="303"/>
            <p14:sldId id="305"/>
            <p14:sldId id="315"/>
            <p14:sldId id="310"/>
            <p14:sldId id="304"/>
            <p14:sldId id="316"/>
            <p14:sldId id="318"/>
            <p14:sldId id="317"/>
            <p14:sldId id="319"/>
            <p14:sldId id="306"/>
            <p14:sldId id="307"/>
            <p14:sldId id="31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CCCC"/>
    <a:srgbClr val="F3F3F3"/>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14" autoAdjust="0"/>
    <p:restoredTop sz="94613"/>
  </p:normalViewPr>
  <p:slideViewPr>
    <p:cSldViewPr>
      <p:cViewPr varScale="1">
        <p:scale>
          <a:sx n="115" d="100"/>
          <a:sy n="115" d="100"/>
        </p:scale>
        <p:origin x="888"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1664D8F-291F-7C4B-9B37-EE36A409A694}" type="datetimeFigureOut">
              <a:rPr lang="en-US" smtClean="0"/>
              <a:t>8/30/16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CF940FA-D318-6F4A-84D6-FCF7116865E2}" type="slidenum">
              <a:rPr lang="en-US" smtClean="0"/>
              <a:t>‹#›</a:t>
            </a:fld>
            <a:endParaRPr lang="en-US"/>
          </a:p>
        </p:txBody>
      </p:sp>
    </p:spTree>
    <p:extLst>
      <p:ext uri="{BB962C8B-B14F-4D97-AF65-F5344CB8AC3E}">
        <p14:creationId xmlns:p14="http://schemas.microsoft.com/office/powerpoint/2010/main" val="3554285375"/>
      </p:ext>
    </p:extLst>
  </p:cSld>
  <p:clrMap bg1="lt1" tx1="dk1" bg2="lt2" tx2="dk2" accent1="accent1" accent2="accent2" accent3="accent3" accent4="accent4" accent5="accent5" accent6="accent6" hlink="hlink" folHlink="folHlink"/>
  <p:hf hdr="0" ftr="0" dt="0"/>
</p:handoutMaster>
</file>

<file path=ppt/media/image1.jpeg>
</file>

<file path=ppt/media/image2.jpg>
</file>

<file path=ppt/media/image3.png>
</file>

<file path=ppt/media/image4.pn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974B44-F5FA-D44D-86CC-082B6BEFA46B}" type="datetimeFigureOut">
              <a:rPr lang="en-US" smtClean="0"/>
              <a:t>8/30/16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0B150F-2242-F44E-AC43-5FC669F8EACE}" type="slidenum">
              <a:rPr lang="en-US" smtClean="0"/>
              <a:t>‹#›</a:t>
            </a:fld>
            <a:endParaRPr lang="en-US"/>
          </a:p>
        </p:txBody>
      </p:sp>
    </p:spTree>
    <p:extLst>
      <p:ext uri="{BB962C8B-B14F-4D97-AF65-F5344CB8AC3E}">
        <p14:creationId xmlns:p14="http://schemas.microsoft.com/office/powerpoint/2010/main" val="27440045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Note back to other example we talked about, where function can access value in main unless it also assigns something to that value, show that get error, ask why (write out namespaces in idle)</a:t>
            </a:r>
          </a:p>
          <a:p>
            <a:r>
              <a:rPr lang="en-US" dirty="0" err="1">
                <a:latin typeface="Times New Roman" pitchFamily="-107" charset="0"/>
                <a:ea typeface="ＭＳ Ｐゴシック" pitchFamily="-107" charset="-128"/>
                <a:cs typeface="ＭＳ Ｐゴシック" pitchFamily="-107" charset="-128"/>
              </a:rPr>
              <a:t>def</a:t>
            </a:r>
            <a:r>
              <a:rPr lang="en-US" dirty="0">
                <a:latin typeface="Times New Roman" pitchFamily="-107" charset="0"/>
                <a:ea typeface="ＭＳ Ｐゴシック" pitchFamily="-107" charset="-128"/>
                <a:cs typeface="ＭＳ Ｐゴシック" pitchFamily="-107" charset="-128"/>
              </a:rPr>
              <a:t> </a:t>
            </a:r>
            <a:r>
              <a:rPr lang="en-US" dirty="0" err="1" smtClean="0">
                <a:latin typeface="Times New Roman" pitchFamily="-107" charset="0"/>
                <a:ea typeface="ＭＳ Ｐゴシック" pitchFamily="-107" charset="-128"/>
                <a:cs typeface="ＭＳ Ｐゴシック" pitchFamily="-107" charset="-128"/>
              </a:rPr>
              <a:t>my_fun</a:t>
            </a:r>
            <a:r>
              <a:rPr lang="en-US" dirty="0" smtClean="0">
                <a:latin typeface="Times New Roman" pitchFamily="-107" charset="0"/>
                <a:ea typeface="ＭＳ Ｐゴシック" pitchFamily="-107" charset="-128"/>
                <a:cs typeface="ＭＳ Ｐゴシック" pitchFamily="-107" charset="-128"/>
              </a:rPr>
              <a:t>(</a:t>
            </a:r>
            <a:r>
              <a:rPr lang="en-US" dirty="0">
                <a:latin typeface="Times New Roman" pitchFamily="-107" charset="0"/>
                <a:ea typeface="ＭＳ Ｐゴシック" pitchFamily="-107" charset="-128"/>
                <a:cs typeface="ＭＳ Ｐゴシック" pitchFamily="-107" charset="-128"/>
              </a:rPr>
              <a:t>):</a:t>
            </a:r>
          </a:p>
          <a:p>
            <a:r>
              <a:rPr lang="en-US" dirty="0">
                <a:latin typeface="Times New Roman" pitchFamily="-107" charset="0"/>
                <a:ea typeface="ＭＳ Ｐゴシック" pitchFamily="-107" charset="-128"/>
                <a:cs typeface="ＭＳ Ｐゴシック" pitchFamily="-107" charset="-128"/>
              </a:rPr>
              <a:t>    print a</a:t>
            </a:r>
          </a:p>
          <a:p>
            <a:r>
              <a:rPr lang="en-US" dirty="0">
                <a:latin typeface="Times New Roman" pitchFamily="-107" charset="0"/>
                <a:ea typeface="ＭＳ Ｐゴシック" pitchFamily="-107" charset="-128"/>
                <a:cs typeface="ＭＳ Ｐゴシック" pitchFamily="-107" charset="-128"/>
              </a:rPr>
              <a:t>    a=20</a:t>
            </a:r>
          </a:p>
          <a:p>
            <a:r>
              <a:rPr lang="en-US" dirty="0">
                <a:latin typeface="Times New Roman" pitchFamily="-107" charset="0"/>
                <a:ea typeface="ＭＳ Ｐゴシック" pitchFamily="-107" charset="-128"/>
                <a:cs typeface="ＭＳ Ｐゴシック" pitchFamily="-107" charset="-128"/>
              </a:rPr>
              <a:t>    print a</a:t>
            </a:r>
          </a:p>
          <a:p>
            <a:endParaRPr lang="en-US" dirty="0">
              <a:latin typeface="Times New Roman" pitchFamily="-107" charset="0"/>
              <a:ea typeface="ＭＳ Ｐゴシック" pitchFamily="-107" charset="-128"/>
              <a:cs typeface="ＭＳ Ｐゴシック" pitchFamily="-107" charset="-128"/>
            </a:endParaRPr>
          </a:p>
          <a:p>
            <a:r>
              <a:rPr lang="en-US" dirty="0">
                <a:latin typeface="Times New Roman" pitchFamily="-107" charset="0"/>
                <a:ea typeface="ＭＳ Ｐゴシック" pitchFamily="-107" charset="-128"/>
                <a:cs typeface="ＭＳ Ｐゴシック" pitchFamily="-107" charset="-128"/>
              </a:rPr>
              <a:t>a=10</a:t>
            </a:r>
          </a:p>
          <a:p>
            <a:r>
              <a:rPr lang="en-US" dirty="0" err="1" smtClean="0">
                <a:latin typeface="Times New Roman" pitchFamily="-107" charset="0"/>
                <a:ea typeface="ＭＳ Ｐゴシック" pitchFamily="-107" charset="-128"/>
                <a:cs typeface="ＭＳ Ｐゴシック" pitchFamily="-107" charset="-128"/>
              </a:rPr>
              <a:t>my_fun</a:t>
            </a:r>
            <a:r>
              <a:rPr lang="en-US" dirty="0" smtClean="0">
                <a:latin typeface="Times New Roman" pitchFamily="-107" charset="0"/>
                <a:ea typeface="ＭＳ Ｐゴシック" pitchFamily="-107" charset="-128"/>
                <a:cs typeface="ＭＳ Ｐゴシック" pitchFamily="-107" charset="-128"/>
              </a:rPr>
              <a:t>(</a:t>
            </a:r>
            <a:r>
              <a:rPr lang="en-US" dirty="0">
                <a:latin typeface="Times New Roman" pitchFamily="-107" charset="0"/>
                <a:ea typeface="ＭＳ Ｐゴシック" pitchFamily="-107" charset="-128"/>
                <a:cs typeface="ＭＳ Ｐゴシック" pitchFamily="-107" charset="-128"/>
              </a:rPr>
              <a:t>)</a:t>
            </a:r>
          </a:p>
        </p:txBody>
      </p:sp>
    </p:spTree>
    <p:extLst>
      <p:ext uri="{BB962C8B-B14F-4D97-AF65-F5344CB8AC3E}">
        <p14:creationId xmlns:p14="http://schemas.microsoft.com/office/powerpoint/2010/main" val="1015604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43877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ln/>
        </p:spPr>
      </p:sp>
      <p:sp>
        <p:nvSpPr>
          <p:cNvPr id="6758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84556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646186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499BFC33-C142-7E4A-8586-D2E3378F1717}" type="slidenum">
              <a:rPr lang="en-US">
                <a:latin typeface="Times New Roman" pitchFamily="-107" charset="0"/>
                <a:ea typeface="ＭＳ Ｐゴシック" pitchFamily="-107" charset="-128"/>
                <a:cs typeface="ＭＳ Ｐゴシック" pitchFamily="-107" charset="-128"/>
              </a:rPr>
              <a:pPr/>
              <a:t>31</a:t>
            </a:fld>
            <a:endParaRPr lang="en-US">
              <a:latin typeface="Times New Roman" pitchFamily="-107" charset="0"/>
              <a:ea typeface="ＭＳ Ｐゴシック" pitchFamily="-107" charset="-128"/>
              <a:cs typeface="ＭＳ Ｐゴシック" pitchFamily="-107" charset="-128"/>
            </a:endParaRPr>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419807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2008287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a:t>
            </a:r>
          </a:p>
        </p:txBody>
      </p:sp>
    </p:spTree>
    <p:extLst>
      <p:ext uri="{BB962C8B-B14F-4D97-AF65-F5344CB8AC3E}">
        <p14:creationId xmlns:p14="http://schemas.microsoft.com/office/powerpoint/2010/main" val="12886418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831211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7896491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example of str.__doc__ and int.__doc__</a:t>
            </a:r>
          </a:p>
        </p:txBody>
      </p:sp>
    </p:spTree>
    <p:extLst>
      <p:ext uri="{BB962C8B-B14F-4D97-AF65-F5344CB8AC3E}">
        <p14:creationId xmlns:p14="http://schemas.microsoft.com/office/powerpoint/2010/main" val="1002938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a:noFill/>
          <a:ln/>
        </p:spPr>
        <p:txBody>
          <a:bodyPr/>
          <a:lstStyle/>
          <a:p>
            <a:endParaRPr lang="en-US">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84947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a:ln/>
        </p:spPr>
        <p:txBody>
          <a:bodyPr/>
          <a:lstStyle/>
          <a:p>
            <a:endParaRPr lang="en-US" dirty="0">
              <a:latin typeface="Times New Roman" pitchFamily="-107" charset="0"/>
              <a:ea typeface="ＭＳ Ｐゴシック" pitchFamily="-107" charset="-128"/>
              <a:cs typeface="ＭＳ Ｐゴシック" pitchFamily="-107" charset="-128"/>
            </a:endParaRPr>
          </a:p>
        </p:txBody>
      </p:sp>
    </p:spTree>
    <p:extLst>
      <p:ext uri="{BB962C8B-B14F-4D97-AF65-F5344CB8AC3E}">
        <p14:creationId xmlns:p14="http://schemas.microsoft.com/office/powerpoint/2010/main" val="10689732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0B150F-2242-F44E-AC43-5FC669F8EACE}" type="slidenum">
              <a:rPr lang="en-US" smtClean="0"/>
              <a:t>53</a:t>
            </a:fld>
            <a:endParaRPr lang="en-US"/>
          </a:p>
        </p:txBody>
      </p:sp>
    </p:spTree>
    <p:extLst>
      <p:ext uri="{BB962C8B-B14F-4D97-AF65-F5344CB8AC3E}">
        <p14:creationId xmlns:p14="http://schemas.microsoft.com/office/powerpoint/2010/main" val="370568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3857261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793890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 with, ask them what should get each time</a:t>
            </a:r>
          </a:p>
        </p:txBody>
      </p:sp>
    </p:spTree>
    <p:extLst>
      <p:ext uri="{BB962C8B-B14F-4D97-AF65-F5344CB8AC3E}">
        <p14:creationId xmlns:p14="http://schemas.microsoft.com/office/powerpoint/2010/main" val="1400763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921229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5433675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a:ln/>
        </p:spPr>
        <p:txBody>
          <a:bodyPr/>
          <a:lstStyle/>
          <a:p>
            <a:r>
              <a:rPr lang="en-US" dirty="0">
                <a:latin typeface="Times New Roman" pitchFamily="-107" charset="0"/>
                <a:ea typeface="ＭＳ Ｐゴシック" pitchFamily="-107" charset="-128"/>
                <a:cs typeface="ＭＳ Ｐゴシック" pitchFamily="-107" charset="-128"/>
              </a:rPr>
              <a:t>Go back and forth between idle and this, print “</a:t>
            </a:r>
            <a:r>
              <a:rPr lang="en-US" dirty="0" err="1">
                <a:latin typeface="Times New Roman" pitchFamily="-107" charset="0"/>
                <a:ea typeface="ＭＳ Ｐゴシック" pitchFamily="-107" charset="-128"/>
                <a:cs typeface="ＭＳ Ｐゴシック" pitchFamily="-107" charset="-128"/>
              </a:rPr>
              <a:t>param</a:t>
            </a:r>
            <a:r>
              <a:rPr lang="en-US" dirty="0">
                <a:latin typeface="Times New Roman" pitchFamily="-107" charset="0"/>
                <a:ea typeface="ＭＳ Ｐゴシック" pitchFamily="-107" charset="-128"/>
                <a:cs typeface="ＭＳ Ｐゴシック" pitchFamily="-107" charset="-128"/>
              </a:rPr>
              <a:t> is </a:t>
            </a:r>
            <a:r>
              <a:rPr lang="en-US" dirty="0" err="1" smtClean="0">
                <a:latin typeface="Times New Roman" pitchFamily="-107" charset="0"/>
                <a:ea typeface="ＭＳ Ｐゴシック" pitchFamily="-107" charset="-128"/>
                <a:cs typeface="ＭＳ Ｐゴシック" pitchFamily="-107" charset="-128"/>
              </a:rPr>
              <a:t>my_list</a:t>
            </a:r>
            <a:r>
              <a:rPr lang="en-US" dirty="0" smtClean="0">
                <a:latin typeface="Times New Roman" pitchFamily="-107" charset="0"/>
                <a:ea typeface="ＭＳ Ｐゴシック" pitchFamily="-107" charset="-128"/>
                <a:cs typeface="ＭＳ Ｐゴシック" pitchFamily="-107" charset="-128"/>
              </a:rPr>
              <a:t>” </a:t>
            </a:r>
            <a:r>
              <a:rPr lang="en-US" dirty="0">
                <a:latin typeface="Times New Roman" pitchFamily="-107" charset="0"/>
                <a:ea typeface="ＭＳ Ｐゴシック" pitchFamily="-107" charset="-128"/>
                <a:cs typeface="ＭＳ Ｐゴシック" pitchFamily="-107" charset="-128"/>
              </a:rPr>
              <a:t>on 1</a:t>
            </a:r>
            <a:r>
              <a:rPr lang="en-US" baseline="30000" dirty="0">
                <a:latin typeface="Times New Roman" pitchFamily="-107" charset="0"/>
                <a:ea typeface="ＭＳ Ｐゴシック" pitchFamily="-107" charset="-128"/>
                <a:cs typeface="ＭＳ Ｐゴシック" pitchFamily="-107" charset="-128"/>
              </a:rPr>
              <a:t>st</a:t>
            </a:r>
            <a:r>
              <a:rPr lang="en-US" dirty="0">
                <a:latin typeface="Times New Roman" pitchFamily="-107" charset="0"/>
                <a:ea typeface="ＭＳ Ｐゴシック" pitchFamily="-107" charset="-128"/>
                <a:cs typeface="ＭＳ Ｐゴシック" pitchFamily="-107" charset="-128"/>
              </a:rPr>
              <a:t> line of function</a:t>
            </a:r>
          </a:p>
        </p:txBody>
      </p:sp>
    </p:spTree>
    <p:extLst>
      <p:ext uri="{BB962C8B-B14F-4D97-AF65-F5344CB8AC3E}">
        <p14:creationId xmlns:p14="http://schemas.microsoft.com/office/powerpoint/2010/main" val="1278332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p:spPr>
        <p:txBody>
          <a:bodyPr/>
          <a:lstStyle/>
          <a:p>
            <a:r>
              <a:rPr lang="en-US">
                <a:latin typeface="Times New Roman" pitchFamily="-107" charset="0"/>
                <a:ea typeface="ＭＳ Ｐゴシック" pitchFamily="-107" charset="-128"/>
                <a:cs typeface="ＭＳ Ｐゴシック" pitchFamily="-107" charset="-128"/>
              </a:rPr>
              <a:t>Show in idle with, ask them what should get each time</a:t>
            </a:r>
          </a:p>
        </p:txBody>
      </p:sp>
    </p:spTree>
    <p:extLst>
      <p:ext uri="{BB962C8B-B14F-4D97-AF65-F5344CB8AC3E}">
        <p14:creationId xmlns:p14="http://schemas.microsoft.com/office/powerpoint/2010/main" val="15056875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1"/>
        </a:solidFill>
        <a:effectLst/>
      </p:bgPr>
    </p:bg>
    <p:spTree>
      <p:nvGrpSpPr>
        <p:cNvPr id="1" name=""/>
        <p:cNvGrpSpPr/>
        <p:nvPr/>
      </p:nvGrpSpPr>
      <p:grpSpPr>
        <a:xfrm>
          <a:off x="0" y="0"/>
          <a:ext cx="0" cy="0"/>
          <a:chOff x="0" y="0"/>
          <a:chExt cx="0" cy="0"/>
        </a:xfrm>
      </p:grpSpPr>
      <p:pic>
        <p:nvPicPr>
          <p:cNvPr id="3082" name="Picture 10" descr="DG_Bar_Blue_USLetter_RG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 name="Text Placeholder 2"/>
          <p:cNvSpPr>
            <a:spLocks noGrp="1"/>
          </p:cNvSpPr>
          <p:nvPr>
            <p:ph type="body" sz="quarter" idx="10" hasCustomPrompt="1"/>
          </p:nvPr>
        </p:nvSpPr>
        <p:spPr>
          <a:xfrm>
            <a:off x="0" y="1295400"/>
            <a:ext cx="4419600" cy="685800"/>
          </a:xfrm>
        </p:spPr>
        <p:txBody>
          <a:bodyPr/>
          <a:lstStyle>
            <a:lvl1pPr marL="0" indent="0">
              <a:buNone/>
              <a:defRPr>
                <a:solidFill>
                  <a:srgbClr val="0000FF"/>
                </a:solidFill>
                <a:latin typeface="Rosewood Std Regular"/>
                <a:cs typeface="Rosewood Std Regular"/>
              </a:defRPr>
            </a:lvl1pPr>
          </a:lstStyle>
          <a:p>
            <a:pPr lvl="0"/>
            <a:r>
              <a:rPr lang="en-US" dirty="0" smtClean="0"/>
              <a:t>Chapter </a:t>
            </a:r>
          </a:p>
        </p:txBody>
      </p:sp>
      <p:sp>
        <p:nvSpPr>
          <p:cNvPr id="9" name="Text Placeholder 8"/>
          <p:cNvSpPr>
            <a:spLocks noGrp="1"/>
          </p:cNvSpPr>
          <p:nvPr>
            <p:ph type="body" sz="quarter" idx="11"/>
          </p:nvPr>
        </p:nvSpPr>
        <p:spPr>
          <a:xfrm>
            <a:off x="1800" y="3352800"/>
            <a:ext cx="4419600" cy="1752600"/>
          </a:xfrm>
        </p:spPr>
        <p:txBody>
          <a:bodyPr/>
          <a:lstStyle>
            <a:lvl1pPr marL="0" indent="0">
              <a:buNone/>
              <a:defRPr>
                <a:solidFill>
                  <a:srgbClr val="FF0000"/>
                </a:solidFill>
                <a:latin typeface="Bernard MT Condensed"/>
                <a:cs typeface="Bernard MT Condensed"/>
              </a:defRPr>
            </a:lvl1pPr>
          </a:lstStyle>
          <a:p>
            <a:pPr lvl="0"/>
            <a:r>
              <a:rPr lang="en-US" smtClean="0"/>
              <a:t>Click to edit Master text styles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395" y="0"/>
            <a:ext cx="4683008" cy="6248400"/>
          </a:xfrm>
          <a:prstGeom prst="rect">
            <a:avLst/>
          </a:prstGeom>
        </p:spPr>
      </p:pic>
      <p:pic>
        <p:nvPicPr>
          <p:cNvPr id="6" name="Picture 10" descr="DG_Bar_Blue_USLetter_RGB"/>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13"/>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419600" y="0"/>
            <a:ext cx="4724400" cy="6248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116422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94655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19200"/>
            <a:ext cx="7772400" cy="1470025"/>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371600" y="48768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Tree>
    <p:extLst>
      <p:ext uri="{BB962C8B-B14F-4D97-AF65-F5344CB8AC3E}">
        <p14:creationId xmlns:p14="http://schemas.microsoft.com/office/powerpoint/2010/main" val="594529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457200"/>
            <a:ext cx="8229600" cy="54102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Footer Placeholder 2"/>
          <p:cNvSpPr>
            <a:spLocks noGrp="1" noChangeArrowheads="1"/>
          </p:cNvSpPr>
          <p:nvPr>
            <p:ph type="ftr" sz="quarter" idx="10"/>
          </p:nvPr>
        </p:nvSpPr>
        <p:spPr>
          <a:xfrm>
            <a:off x="1828800" y="6629400"/>
            <a:ext cx="6553200" cy="304800"/>
          </a:xfrm>
          <a:prstGeom prst="rect">
            <a:avLst/>
          </a:prstGeom>
          <a:ln/>
        </p:spPr>
        <p:txBody>
          <a:bodyPr/>
          <a:lstStyle>
            <a:lvl1pPr>
              <a:defRPr/>
            </a:lvl1pPr>
          </a:lstStyle>
          <a:p>
            <a:pPr>
              <a:defRPr/>
            </a:pPr>
            <a:r>
              <a:rPr lang="en-US" smtClean="0"/>
              <a:t>The Practice of Computing Using Python, Punch, Enbody, ©2011 Pearson Addison-Wesley. All rights reserved </a:t>
            </a:r>
            <a:endParaRPr lang="en-US"/>
          </a:p>
        </p:txBody>
      </p:sp>
      <p:sp>
        <p:nvSpPr>
          <p:cNvPr id="4" name="Slide Number Placeholder 3"/>
          <p:cNvSpPr>
            <a:spLocks noGrp="1" noChangeArrowheads="1"/>
          </p:cNvSpPr>
          <p:nvPr>
            <p:ph type="sldNum" sz="quarter" idx="11"/>
          </p:nvPr>
        </p:nvSpPr>
        <p:spPr>
          <a:xfrm>
            <a:off x="6477000" y="6172200"/>
            <a:ext cx="2133600" cy="457200"/>
          </a:xfrm>
          <a:prstGeom prst="rect">
            <a:avLst/>
          </a:prstGeom>
          <a:ln/>
        </p:spPr>
        <p:txBody>
          <a:bodyPr/>
          <a:lstStyle>
            <a:lvl1pPr>
              <a:defRPr/>
            </a:lvl1pPr>
          </a:lstStyle>
          <a:p>
            <a:pPr>
              <a:defRPr/>
            </a:pPr>
            <a:fld id="{D4F2337A-8D8D-7C43-A77C-40808C2D8B8A}" type="slidenum">
              <a:rPr lang="en-US"/>
              <a:pPr>
                <a:defRPr/>
              </a:pPr>
              <a:t>‹#›</a:t>
            </a:fld>
            <a:endParaRPr lang="en-US"/>
          </a:p>
        </p:txBody>
      </p:sp>
    </p:spTree>
    <p:extLst>
      <p:ext uri="{BB962C8B-B14F-4D97-AF65-F5344CB8AC3E}">
        <p14:creationId xmlns:p14="http://schemas.microsoft.com/office/powerpoint/2010/main" val="196617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1828800" y="6629400"/>
            <a:ext cx="6553200" cy="304800"/>
          </a:xfrm>
          <a:prstGeom prst="rect">
            <a:avLst/>
          </a:prstGeom>
        </p:spPr>
        <p:txBody>
          <a:bodyPr/>
          <a:lstStyle>
            <a:lvl1pPr>
              <a:defRPr smtClean="0"/>
            </a:lvl1pPr>
          </a:lstStyle>
          <a:p>
            <a:r>
              <a:rPr lang="en-US" smtClean="0"/>
              <a:t>The Practice of Computing Using Python, Punch, Enbody, ©2011 Pearson Addison-Wesley. All rights reserved </a:t>
            </a:r>
            <a:endParaRPr lang="en-US"/>
          </a:p>
        </p:txBody>
      </p:sp>
    </p:spTree>
    <p:extLst>
      <p:ext uri="{BB962C8B-B14F-4D97-AF65-F5344CB8AC3E}">
        <p14:creationId xmlns:p14="http://schemas.microsoft.com/office/powerpoint/2010/main" val="1890488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3082" name="Picture 10" descr="DG_Bar_Blue_USLetter_RGB"/>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6248400"/>
            <a:ext cx="91440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085" name="Picture 13"/>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419600" y="0"/>
            <a:ext cx="4724400" cy="6248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sp>
        <p:nvSpPr>
          <p:cNvPr id="3" name="Text Placeholder 2"/>
          <p:cNvSpPr>
            <a:spLocks noGrp="1"/>
          </p:cNvSpPr>
          <p:nvPr>
            <p:ph type="body" sz="quarter" idx="10" hasCustomPrompt="1"/>
          </p:nvPr>
        </p:nvSpPr>
        <p:spPr>
          <a:xfrm>
            <a:off x="0" y="1295400"/>
            <a:ext cx="4419600" cy="685800"/>
          </a:xfrm>
        </p:spPr>
        <p:txBody>
          <a:bodyPr/>
          <a:lstStyle>
            <a:lvl1pPr marL="0" indent="0">
              <a:buNone/>
              <a:defRPr>
                <a:solidFill>
                  <a:srgbClr val="0000FF"/>
                </a:solidFill>
                <a:latin typeface="Rosewood Std Regular"/>
                <a:cs typeface="Rosewood Std Regular"/>
              </a:defRPr>
            </a:lvl1pPr>
          </a:lstStyle>
          <a:p>
            <a:pPr lvl="0"/>
            <a:r>
              <a:rPr lang="en-US" dirty="0" smtClean="0"/>
              <a:t>Chapter </a:t>
            </a:r>
          </a:p>
        </p:txBody>
      </p:sp>
      <p:sp>
        <p:nvSpPr>
          <p:cNvPr id="9" name="Text Placeholder 8"/>
          <p:cNvSpPr>
            <a:spLocks noGrp="1"/>
          </p:cNvSpPr>
          <p:nvPr>
            <p:ph type="body" sz="quarter" idx="11"/>
          </p:nvPr>
        </p:nvSpPr>
        <p:spPr>
          <a:xfrm>
            <a:off x="1800" y="3352800"/>
            <a:ext cx="4419600" cy="1752600"/>
          </a:xfrm>
        </p:spPr>
        <p:txBody>
          <a:bodyPr/>
          <a:lstStyle>
            <a:lvl1pPr marL="0" indent="0">
              <a:buNone/>
              <a:defRPr>
                <a:solidFill>
                  <a:srgbClr val="FF0000"/>
                </a:solidFill>
                <a:latin typeface="Bernard MT Condensed"/>
                <a:cs typeface="Bernard MT Condensed"/>
              </a:defRPr>
            </a:lvl1pPr>
          </a:lstStyle>
          <a:p>
            <a:pPr lvl="0"/>
            <a:r>
              <a:rPr lang="en-US" smtClean="0"/>
              <a:t>Click to edit Master text styles</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4" name="Picture 3" descr="j0441471.png"/>
          <p:cNvPicPr>
            <a:picLocks noChangeAspect="1"/>
          </p:cNvPicPr>
          <p:nvPr userDrawn="1"/>
        </p:nvPicPr>
        <p:blipFill>
          <a:blip r:embed="rId2"/>
          <a:stretch>
            <a:fillRect/>
          </a:stretch>
        </p:blipFill>
        <p:spPr>
          <a:xfrm>
            <a:off x="76200" y="-228600"/>
            <a:ext cx="8991600" cy="6172200"/>
          </a:xfrm>
          <a:prstGeom prst="rect">
            <a:avLst/>
          </a:prstGeom>
        </p:spPr>
      </p:pic>
      <p:sp>
        <p:nvSpPr>
          <p:cNvPr id="6" name="Subtitle 2"/>
          <p:cNvSpPr>
            <a:spLocks noGrp="1"/>
          </p:cNvSpPr>
          <p:nvPr>
            <p:ph type="subTitle" idx="1"/>
          </p:nvPr>
        </p:nvSpPr>
        <p:spPr>
          <a:xfrm>
            <a:off x="2209800" y="685800"/>
            <a:ext cx="46482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Tree>
    <p:extLst>
      <p:ext uri="{BB962C8B-B14F-4D97-AF65-F5344CB8AC3E}">
        <p14:creationId xmlns:p14="http://schemas.microsoft.com/office/powerpoint/2010/main" val="2635523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bookPaste">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0" y="76200"/>
            <a:ext cx="9144000" cy="632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36811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4" name="Picture 3" descr="j0441471.png"/>
          <p:cNvPicPr>
            <a:picLocks noChangeAspect="1"/>
          </p:cNvPicPr>
          <p:nvPr/>
        </p:nvPicPr>
        <p:blipFill>
          <a:blip r:embed="rId2"/>
          <a:stretch>
            <a:fillRect/>
          </a:stretch>
        </p:blipFill>
        <p:spPr>
          <a:xfrm>
            <a:off x="76200" y="-228600"/>
            <a:ext cx="8991600" cy="6172200"/>
          </a:xfrm>
          <a:prstGeom prst="rect">
            <a:avLst/>
          </a:prstGeom>
        </p:spPr>
      </p:pic>
      <p:sp>
        <p:nvSpPr>
          <p:cNvPr id="6" name="Subtitle 2"/>
          <p:cNvSpPr>
            <a:spLocks noGrp="1"/>
          </p:cNvSpPr>
          <p:nvPr>
            <p:ph type="subTitle" idx="1"/>
          </p:nvPr>
        </p:nvSpPr>
        <p:spPr>
          <a:xfrm>
            <a:off x="2209800" y="685800"/>
            <a:ext cx="46482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pic>
        <p:nvPicPr>
          <p:cNvPr id="5" name="Picture 4" descr="j0441471.png"/>
          <p:cNvPicPr>
            <a:picLocks noChangeAspect="1"/>
          </p:cNvPicPr>
          <p:nvPr userDrawn="1"/>
        </p:nvPicPr>
        <p:blipFill>
          <a:blip r:embed="rId2"/>
          <a:stretch>
            <a:fillRect/>
          </a:stretch>
        </p:blipFill>
        <p:spPr>
          <a:xfrm>
            <a:off x="76200" y="-228600"/>
            <a:ext cx="8991600" cy="6172200"/>
          </a:xfrm>
          <a:prstGeom prst="rect">
            <a:avLst/>
          </a:prstGeom>
        </p:spPr>
      </p:pic>
    </p:spTree>
    <p:extLst>
      <p:ext uri="{BB962C8B-B14F-4D97-AF65-F5344CB8AC3E}">
        <p14:creationId xmlns:p14="http://schemas.microsoft.com/office/powerpoint/2010/main" val="1438622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4" name="Picture 3"/>
          <p:cNvPicPr>
            <a:picLocks noChangeAspect="1"/>
          </p:cNvPicPr>
          <p:nvPr/>
        </p:nvPicPr>
        <p:blipFill>
          <a:blip r:embed="rId2"/>
          <a:stretch>
            <a:fillRect/>
          </a:stretch>
        </p:blipFill>
        <p:spPr>
          <a:xfrm>
            <a:off x="0" y="5791200"/>
            <a:ext cx="618146" cy="1066800"/>
          </a:xfrm>
          <a:prstGeom prst="rect">
            <a:avLst/>
          </a:prstGeom>
        </p:spPr>
      </p:pic>
    </p:spTree>
    <p:extLst>
      <p:ext uri="{BB962C8B-B14F-4D97-AF65-F5344CB8AC3E}">
        <p14:creationId xmlns:p14="http://schemas.microsoft.com/office/powerpoint/2010/main" val="407320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039327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237353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32210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ookPaste">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0" y="76200"/>
            <a:ext cx="9144000" cy="6324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775464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940021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55088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ECFF"/>
        </a:solidFill>
        <a:effectLst/>
      </p:bgPr>
    </p:bg>
    <p:spTree>
      <p:nvGrpSpPr>
        <p:cNvPr id="1" name=""/>
        <p:cNvGrpSpPr/>
        <p:nvPr/>
      </p:nvGrpSpPr>
      <p:grpSpPr>
        <a:xfrm>
          <a:off x="0" y="0"/>
          <a:ext cx="0" cy="0"/>
          <a:chOff x="0" y="0"/>
          <a:chExt cx="0" cy="0"/>
        </a:xfrm>
      </p:grpSpPr>
      <p:sp>
        <p:nvSpPr>
          <p:cNvPr id="1035" name="Rectangle 11"/>
          <p:cNvSpPr>
            <a:spLocks noGrp="1" noChangeArrowheads="1"/>
          </p:cNvSpPr>
          <p:nvPr>
            <p:ph type="body" idx="1"/>
          </p:nvPr>
        </p:nvSpPr>
        <p:spPr bwMode="auto">
          <a:xfrm>
            <a:off x="457200" y="1600200"/>
            <a:ext cx="8229600" cy="4525963"/>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1"/>
            <a:r>
              <a:rPr lang="en-US" dirty="0"/>
              <a:t>Second level</a:t>
            </a:r>
          </a:p>
          <a:p>
            <a:pPr lvl="2"/>
            <a:r>
              <a:rPr lang="en-US" dirty="0"/>
              <a:t>Third level</a:t>
            </a:r>
          </a:p>
          <a:p>
            <a:pPr lvl="3"/>
            <a:r>
              <a:rPr lang="en-US" dirty="0"/>
              <a:t>Fourth level</a:t>
            </a:r>
          </a:p>
          <a:p>
            <a:pPr lvl="4"/>
            <a:r>
              <a:rPr lang="en-US" dirty="0"/>
              <a:t>Fifth level</a:t>
            </a:r>
          </a:p>
        </p:txBody>
      </p:sp>
      <p:sp>
        <p:nvSpPr>
          <p:cNvPr id="1036" name="Rectangle 12"/>
          <p:cNvSpPr>
            <a:spLocks noGrp="1" noChangeArrowheads="1"/>
          </p:cNvSpPr>
          <p:nvPr>
            <p:ph type="title"/>
          </p:nvPr>
        </p:nvSpPr>
        <p:spPr bwMode="auto">
          <a:xfrm>
            <a:off x="457200" y="274638"/>
            <a:ext cx="8229600" cy="1143000"/>
          </a:xfrm>
          <a:prstGeom prst="rect">
            <a:avLst/>
          </a:prstGeom>
          <a:noFill/>
          <a:ln>
            <a:noFill/>
          </a:ln>
          <a:effectLst/>
          <a:extLst>
            <a:ext uri="{FAA26D3D-D897-4be2-8F04-BA451C77F1D7}">
              <ma14:placeholderFlag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endParaRPr lang="en-US"/>
          </a:p>
        </p:txBody>
      </p:sp>
      <p:sp>
        <p:nvSpPr>
          <p:cNvPr id="5" name="TextBox 4"/>
          <p:cNvSpPr txBox="1"/>
          <p:nvPr/>
        </p:nvSpPr>
        <p:spPr bwMode="auto">
          <a:xfrm>
            <a:off x="4851398" y="6396335"/>
            <a:ext cx="4281716" cy="4616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sz="1200" dirty="0" smtClean="0">
                <a:solidFill>
                  <a:srgbClr val="008000"/>
                </a:solidFill>
              </a:rPr>
              <a:t>"The</a:t>
            </a:r>
            <a:r>
              <a:rPr lang="en-US" sz="1200" baseline="0" dirty="0" smtClean="0">
                <a:solidFill>
                  <a:srgbClr val="008000"/>
                </a:solidFill>
              </a:rPr>
              <a:t> Practice of Computing Using Python, 3</a:t>
            </a:r>
            <a:r>
              <a:rPr lang="en-US" sz="1200" baseline="30000" dirty="0" smtClean="0">
                <a:solidFill>
                  <a:srgbClr val="008000"/>
                </a:solidFill>
              </a:rPr>
              <a:t>rd</a:t>
            </a:r>
            <a:r>
              <a:rPr lang="en-US" sz="1200" baseline="0" dirty="0" smtClean="0">
                <a:solidFill>
                  <a:srgbClr val="008000"/>
                </a:solidFill>
              </a:rPr>
              <a:t> Edition", </a:t>
            </a:r>
          </a:p>
          <a:p>
            <a:r>
              <a:rPr lang="en-US" sz="1200" baseline="0" dirty="0" smtClean="0">
                <a:solidFill>
                  <a:srgbClr val="008000"/>
                </a:solidFill>
              </a:rPr>
              <a:t>Punch &amp; </a:t>
            </a:r>
            <a:r>
              <a:rPr lang="en-US" sz="1200" baseline="0" dirty="0" err="1" smtClean="0">
                <a:solidFill>
                  <a:srgbClr val="008000"/>
                </a:solidFill>
              </a:rPr>
              <a:t>Enbody</a:t>
            </a:r>
            <a:r>
              <a:rPr lang="en-US" sz="1200" baseline="0" dirty="0" smtClean="0">
                <a:solidFill>
                  <a:srgbClr val="008000"/>
                </a:solidFill>
              </a:rPr>
              <a:t>, </a:t>
            </a:r>
            <a:r>
              <a:rPr lang="en-US" sz="1200" dirty="0" smtClean="0">
                <a:solidFill>
                  <a:srgbClr val="008000"/>
                </a:solidFill>
              </a:rPr>
              <a:t>Copyright © 2017 Pearson Education, Inc.</a:t>
            </a:r>
            <a:endParaRPr lang="en-US" sz="1200" dirty="0">
              <a:solidFill>
                <a:srgbClr val="008000"/>
              </a:solidFill>
            </a:endParaRPr>
          </a:p>
        </p:txBody>
      </p:sp>
    </p:spTree>
    <p:extLst>
      <p:ext uri="{BB962C8B-B14F-4D97-AF65-F5344CB8AC3E}">
        <p14:creationId xmlns:p14="http://schemas.microsoft.com/office/powerpoint/2010/main" val="174519520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49" r:id="rId14"/>
    <p:sldLayoutId id="2147483660" r:id="rId15"/>
    <p:sldLayoutId id="2147483655" r:id="rId16"/>
  </p:sldLayoutIdLst>
  <p:hf sldNum="0" hdr="0" ftr="0" dt="0"/>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0"/>
          <a:cs typeface="Arial" charset="0"/>
        </a:defRPr>
      </a:lvl2pPr>
      <a:lvl3pPr algn="ctr" rtl="0" eaLnBrk="1" fontAlgn="base" hangingPunct="1">
        <a:spcBef>
          <a:spcPct val="0"/>
        </a:spcBef>
        <a:spcAft>
          <a:spcPct val="0"/>
        </a:spcAft>
        <a:defRPr sz="4400">
          <a:solidFill>
            <a:schemeClr val="tx2"/>
          </a:solidFill>
          <a:latin typeface="Arial" charset="0"/>
          <a:ea typeface="ＭＳ Ｐゴシック" charset="0"/>
          <a:cs typeface="Arial" charset="0"/>
        </a:defRPr>
      </a:lvl3pPr>
      <a:lvl4pPr algn="ctr" rtl="0" eaLnBrk="1" fontAlgn="base" hangingPunct="1">
        <a:spcBef>
          <a:spcPct val="0"/>
        </a:spcBef>
        <a:spcAft>
          <a:spcPct val="0"/>
        </a:spcAft>
        <a:defRPr sz="4400">
          <a:solidFill>
            <a:schemeClr val="tx2"/>
          </a:solidFill>
          <a:latin typeface="Arial" charset="0"/>
          <a:ea typeface="ＭＳ Ｐゴシック" charset="0"/>
          <a:cs typeface="Arial" charset="0"/>
        </a:defRPr>
      </a:lvl4pPr>
      <a:lvl5pPr algn="ctr" rtl="0" eaLnBrk="1" fontAlgn="base" hangingPunct="1">
        <a:spcBef>
          <a:spcPct val="0"/>
        </a:spcBef>
        <a:spcAft>
          <a:spcPct val="0"/>
        </a:spcAft>
        <a:defRPr sz="4400">
          <a:solidFill>
            <a:schemeClr val="tx2"/>
          </a:solidFill>
          <a:latin typeface="Arial" charset="0"/>
          <a:ea typeface="ＭＳ Ｐゴシック" charset="0"/>
          <a:cs typeface="Arial" charset="0"/>
        </a:defRPr>
      </a:lvl5pPr>
      <a:lvl6pPr marL="457200" algn="ctr" rtl="0" eaLnBrk="1" fontAlgn="base" hangingPunct="1">
        <a:spcBef>
          <a:spcPct val="0"/>
        </a:spcBef>
        <a:spcAft>
          <a:spcPct val="0"/>
        </a:spcAft>
        <a:defRPr sz="4400">
          <a:solidFill>
            <a:schemeClr val="tx2"/>
          </a:solidFill>
          <a:latin typeface="Arial" charset="0"/>
          <a:ea typeface="ＭＳ Ｐゴシック" charset="0"/>
          <a:cs typeface="Arial" charset="0"/>
        </a:defRPr>
      </a:lvl6pPr>
      <a:lvl7pPr marL="914400" algn="ctr" rtl="0" eaLnBrk="1" fontAlgn="base" hangingPunct="1">
        <a:spcBef>
          <a:spcPct val="0"/>
        </a:spcBef>
        <a:spcAft>
          <a:spcPct val="0"/>
        </a:spcAft>
        <a:defRPr sz="4400">
          <a:solidFill>
            <a:schemeClr val="tx2"/>
          </a:solidFill>
          <a:latin typeface="Arial" charset="0"/>
          <a:ea typeface="ＭＳ Ｐゴシック" charset="0"/>
          <a:cs typeface="Arial" charset="0"/>
        </a:defRPr>
      </a:lvl7pPr>
      <a:lvl8pPr marL="1371600" algn="ctr" rtl="0" eaLnBrk="1" fontAlgn="base" hangingPunct="1">
        <a:spcBef>
          <a:spcPct val="0"/>
        </a:spcBef>
        <a:spcAft>
          <a:spcPct val="0"/>
        </a:spcAft>
        <a:defRPr sz="4400">
          <a:solidFill>
            <a:schemeClr val="tx2"/>
          </a:solidFill>
          <a:latin typeface="Arial" charset="0"/>
          <a:ea typeface="ＭＳ Ｐゴシック" charset="0"/>
          <a:cs typeface="Arial" charset="0"/>
        </a:defRPr>
      </a:lvl8pPr>
      <a:lvl9pPr marL="1828800" algn="ctr" rtl="0" eaLnBrk="1" fontAlgn="base" hangingPunct="1">
        <a:spcBef>
          <a:spcPct val="0"/>
        </a:spcBef>
        <a:spcAft>
          <a:spcPct val="0"/>
        </a:spcAft>
        <a:defRPr sz="4400">
          <a:solidFill>
            <a:schemeClr val="tx2"/>
          </a:solidFill>
          <a:latin typeface="Arial" charset="0"/>
          <a:ea typeface="ＭＳ Ｐゴシック" charset="0"/>
          <a:cs typeface="Arial"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Arial" charset="0"/>
          <a:cs typeface="+mn-cs"/>
        </a:defRPr>
      </a:lvl2pPr>
      <a:lvl3pPr marL="1143000" indent="-228600" algn="l" rtl="0" eaLnBrk="1" fontAlgn="base" hangingPunct="1">
        <a:spcBef>
          <a:spcPct val="20000"/>
        </a:spcBef>
        <a:spcAft>
          <a:spcPct val="0"/>
        </a:spcAft>
        <a:buChar char="•"/>
        <a:defRPr sz="2400">
          <a:solidFill>
            <a:schemeClr val="tx1"/>
          </a:solidFill>
          <a:latin typeface="+mn-lt"/>
          <a:ea typeface="Arial" charset="0"/>
          <a:cs typeface="+mn-cs"/>
        </a:defRPr>
      </a:lvl3pPr>
      <a:lvl4pPr marL="1600200" indent="-228600" algn="l" rtl="0" eaLnBrk="1" fontAlgn="base" hangingPunct="1">
        <a:spcBef>
          <a:spcPct val="20000"/>
        </a:spcBef>
        <a:spcAft>
          <a:spcPct val="0"/>
        </a:spcAft>
        <a:buChar char="–"/>
        <a:defRPr sz="2000">
          <a:solidFill>
            <a:schemeClr val="tx1"/>
          </a:solidFill>
          <a:latin typeface="+mn-lt"/>
          <a:ea typeface="Arial" charset="0"/>
          <a:cs typeface="+mn-cs"/>
        </a:defRPr>
      </a:lvl4pPr>
      <a:lvl5pPr marL="2057400" indent="-228600" algn="l" rtl="0" eaLnBrk="1" fontAlgn="base" hangingPunct="1">
        <a:spcBef>
          <a:spcPct val="20000"/>
        </a:spcBef>
        <a:spcAft>
          <a:spcPct val="0"/>
        </a:spcAft>
        <a:buChar char="»"/>
        <a:defRPr sz="2000">
          <a:solidFill>
            <a:schemeClr val="tx1"/>
          </a:solidFill>
          <a:latin typeface="+mn-lt"/>
          <a:ea typeface="Arial" charset="0"/>
          <a:cs typeface="+mn-cs"/>
        </a:defRPr>
      </a:lvl5pPr>
      <a:lvl6pPr marL="2514600" indent="-228600" algn="l" rtl="0" eaLnBrk="1" fontAlgn="base" hangingPunct="1">
        <a:spcBef>
          <a:spcPct val="20000"/>
        </a:spcBef>
        <a:spcAft>
          <a:spcPct val="0"/>
        </a:spcAft>
        <a:buChar char="»"/>
        <a:defRPr sz="2000">
          <a:solidFill>
            <a:schemeClr val="tx1"/>
          </a:solidFill>
          <a:latin typeface="+mn-lt"/>
          <a:ea typeface="Arial" charset="0"/>
          <a:cs typeface="+mn-cs"/>
        </a:defRPr>
      </a:lvl6pPr>
      <a:lvl7pPr marL="2971800" indent="-228600" algn="l" rtl="0" eaLnBrk="1" fontAlgn="base" hangingPunct="1">
        <a:spcBef>
          <a:spcPct val="20000"/>
        </a:spcBef>
        <a:spcAft>
          <a:spcPct val="0"/>
        </a:spcAft>
        <a:buChar char="»"/>
        <a:defRPr sz="2000">
          <a:solidFill>
            <a:schemeClr val="tx1"/>
          </a:solidFill>
          <a:latin typeface="+mn-lt"/>
          <a:ea typeface="Arial" charset="0"/>
          <a:cs typeface="+mn-cs"/>
        </a:defRPr>
      </a:lvl7pPr>
      <a:lvl8pPr marL="3429000" indent="-228600" algn="l" rtl="0" eaLnBrk="1" fontAlgn="base" hangingPunct="1">
        <a:spcBef>
          <a:spcPct val="20000"/>
        </a:spcBef>
        <a:spcAft>
          <a:spcPct val="0"/>
        </a:spcAft>
        <a:buChar char="»"/>
        <a:defRPr sz="2000">
          <a:solidFill>
            <a:schemeClr val="tx1"/>
          </a:solidFill>
          <a:latin typeface="+mn-lt"/>
          <a:ea typeface="Arial" charset="0"/>
          <a:cs typeface="+mn-cs"/>
        </a:defRPr>
      </a:lvl8pPr>
      <a:lvl9pPr marL="3886200" indent="-228600" algn="l" rtl="0" eaLnBrk="1" fontAlgn="base" hangingPunct="1">
        <a:spcBef>
          <a:spcPct val="20000"/>
        </a:spcBef>
        <a:spcAft>
          <a:spcPct val="0"/>
        </a:spcAft>
        <a:buChar char="»"/>
        <a:defRPr sz="2000">
          <a:solidFill>
            <a:schemeClr val="tx1"/>
          </a:solidFill>
          <a:latin typeface="+mn-lt"/>
          <a:ea typeface="Arial" charset="0"/>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emf"/><Relationship Id="rId3" Type="http://schemas.openxmlformats.org/officeDocument/2006/relationships/image" Target="../media/image11.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 Id="rId3" Type="http://schemas.openxmlformats.org/officeDocument/2006/relationships/image" Target="../media/image13.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chapter 8</a:t>
            </a:r>
            <a:endParaRPr lang="en-US" dirty="0"/>
          </a:p>
        </p:txBody>
      </p:sp>
      <p:sp>
        <p:nvSpPr>
          <p:cNvPr id="3" name="Text Placeholder 2"/>
          <p:cNvSpPr>
            <a:spLocks noGrp="1"/>
          </p:cNvSpPr>
          <p:nvPr>
            <p:ph type="body" sz="quarter" idx="11"/>
          </p:nvPr>
        </p:nvSpPr>
        <p:spPr/>
        <p:txBody>
          <a:bodyPr/>
          <a:lstStyle/>
          <a:p>
            <a:r>
              <a:rPr lang="en-US" dirty="0" smtClean="0"/>
              <a:t>More On Functions</a:t>
            </a:r>
            <a:endParaRPr lang="en-US" dirty="0"/>
          </a:p>
        </p:txBody>
      </p:sp>
    </p:spTree>
    <p:extLst>
      <p:ext uri="{BB962C8B-B14F-4D97-AF65-F5344CB8AC3E}">
        <p14:creationId xmlns:p14="http://schemas.microsoft.com/office/powerpoint/2010/main" val="14320595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458200" cy="1143000"/>
          </a:xfrm>
        </p:spPr>
        <p:txBody>
          <a:bodyPr/>
          <a:lstStyle/>
          <a:p>
            <a:r>
              <a:rPr lang="en-US" dirty="0" smtClean="0"/>
              <a:t>Assignment changes association</a:t>
            </a:r>
            <a:endParaRPr lang="en-US" dirty="0"/>
          </a:p>
        </p:txBody>
      </p:sp>
      <p:sp>
        <p:nvSpPr>
          <p:cNvPr id="3" name="Content Placeholder 2"/>
          <p:cNvSpPr>
            <a:spLocks noGrp="1"/>
          </p:cNvSpPr>
          <p:nvPr>
            <p:ph idx="1"/>
          </p:nvPr>
        </p:nvSpPr>
        <p:spPr/>
        <p:txBody>
          <a:bodyPr/>
          <a:lstStyle/>
          <a:p>
            <a:r>
              <a:rPr lang="en-US" dirty="0" smtClean="0"/>
              <a:t>if a parameter is assigned to a new value, then just like any other assignment, a new association is created</a:t>
            </a:r>
          </a:p>
          <a:p>
            <a:r>
              <a:rPr lang="en-US" dirty="0" smtClean="0"/>
              <a:t>This assignment does not affect the object associated with the argument, as a new association was made with the parameter</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990600" y="876033"/>
            <a:ext cx="7315200" cy="4825465"/>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passing mutable objects</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63234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Sharing </a:t>
            </a:r>
            <a:r>
              <a:rPr lang="en-US" dirty="0" err="1" smtClean="0"/>
              <a:t>mutables</a:t>
            </a:r>
            <a:endParaRPr lang="en-US" dirty="0"/>
          </a:p>
        </p:txBody>
      </p:sp>
      <p:sp>
        <p:nvSpPr>
          <p:cNvPr id="5" name="Content Placeholder 4"/>
          <p:cNvSpPr>
            <a:spLocks noGrp="1"/>
          </p:cNvSpPr>
          <p:nvPr>
            <p:ph idx="1"/>
          </p:nvPr>
        </p:nvSpPr>
        <p:spPr/>
        <p:txBody>
          <a:bodyPr/>
          <a:lstStyle/>
          <a:p>
            <a:r>
              <a:rPr lang="en-US" dirty="0" smtClean="0"/>
              <a:t>When passing mutable data structures, it is possible that if the shared object is directly modified, both the parameter and the argument reflect that change</a:t>
            </a:r>
          </a:p>
          <a:p>
            <a:r>
              <a:rPr lang="en-US" dirty="0" smtClean="0"/>
              <a:t>Note that the operation must be a mutable change, a change of the object. An assignment is not such a change.</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609600" y="650810"/>
            <a:ext cx="7543800" cy="4926564"/>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457200" y="936597"/>
            <a:ext cx="7924800" cy="4433294"/>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More on Functions</a:t>
            </a:r>
            <a:endParaRPr lang="en-US" dirty="0"/>
          </a:p>
        </p:txBody>
      </p:sp>
      <p:sp>
        <p:nvSpPr>
          <p:cNvPr id="4" name="Subtitle 3"/>
          <p:cNvSpPr>
            <a:spLocks noGrp="1"/>
          </p:cNvSpPr>
          <p:nvPr>
            <p:ph type="subTitle" idx="1"/>
          </p:nvPr>
        </p:nvSpPr>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p:cNvSpPr>
            <a:spLocks noGrp="1" noChangeArrowheads="1"/>
          </p:cNvSpPr>
          <p:nvPr>
            <p:ph type="title"/>
          </p:nvPr>
        </p:nvSpPr>
        <p:spPr>
          <a:xfrm>
            <a:off x="457200" y="274638"/>
            <a:ext cx="8229600" cy="715962"/>
          </a:xfrm>
        </p:spPr>
        <p:txBody>
          <a:bodyPr/>
          <a:lstStyle/>
          <a:p>
            <a:r>
              <a:rPr lang="en-US" dirty="0" smtClean="0"/>
              <a:t>Functions return one thing</a:t>
            </a:r>
            <a:endParaRPr lang="en-US" dirty="0"/>
          </a:p>
        </p:txBody>
      </p:sp>
      <p:sp>
        <p:nvSpPr>
          <p:cNvPr id="40964" name="Rectangle 3"/>
          <p:cNvSpPr>
            <a:spLocks noGrp="1" noChangeArrowheads="1"/>
          </p:cNvSpPr>
          <p:nvPr>
            <p:ph idx="1"/>
          </p:nvPr>
        </p:nvSpPr>
        <p:spPr>
          <a:xfrm>
            <a:off x="457200" y="1066800"/>
            <a:ext cx="8229600" cy="4525963"/>
          </a:xfrm>
        </p:spPr>
        <p:txBody>
          <a:bodyPr/>
          <a:lstStyle/>
          <a:p>
            <a:pPr marL="0" indent="0">
              <a:buNone/>
            </a:pPr>
            <a:r>
              <a:rPr lang="en-US" dirty="0" smtClean="0"/>
              <a:t>Functions return one thing, but it </a:t>
            </a:r>
            <a:br>
              <a:rPr lang="en-US" dirty="0" smtClean="0"/>
            </a:br>
            <a:r>
              <a:rPr lang="en-US" dirty="0" smtClean="0"/>
              <a:t>can be a ‘chunky’ thing. For example, it can return a tuple</a:t>
            </a:r>
          </a:p>
        </p:txBody>
      </p:sp>
      <p:pic>
        <p:nvPicPr>
          <p:cNvPr id="2" name="Picture 1"/>
          <p:cNvPicPr>
            <a:picLocks noChangeAspect="1"/>
          </p:cNvPicPr>
          <p:nvPr/>
        </p:nvPicPr>
        <p:blipFill>
          <a:blip r:embed="rId2"/>
          <a:stretch>
            <a:fillRect/>
          </a:stretch>
        </p:blipFill>
        <p:spPr>
          <a:xfrm>
            <a:off x="762000" y="2667000"/>
            <a:ext cx="8001000" cy="1093033"/>
          </a:xfrm>
          <a:prstGeom prst="rect">
            <a:avLst/>
          </a:prstGeom>
        </p:spPr>
      </p:pic>
      <p:pic>
        <p:nvPicPr>
          <p:cNvPr id="3" name="Picture 2"/>
          <p:cNvPicPr>
            <a:picLocks noChangeAspect="1"/>
          </p:cNvPicPr>
          <p:nvPr/>
        </p:nvPicPr>
        <p:blipFill>
          <a:blip r:embed="rId3"/>
          <a:stretch>
            <a:fillRect/>
          </a:stretch>
        </p:blipFill>
        <p:spPr>
          <a:xfrm>
            <a:off x="685800" y="3717004"/>
            <a:ext cx="8619987" cy="2759996"/>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1026"/>
          <p:cNvSpPr>
            <a:spLocks noGrp="1" noChangeArrowheads="1"/>
          </p:cNvSpPr>
          <p:nvPr>
            <p:ph type="title"/>
          </p:nvPr>
        </p:nvSpPr>
        <p:spPr/>
        <p:txBody>
          <a:bodyPr/>
          <a:lstStyle/>
          <a:p>
            <a:r>
              <a:rPr lang="en-US" smtClean="0"/>
              <a:t>assignment in a function</a:t>
            </a:r>
            <a:endParaRPr lang="en-US"/>
          </a:p>
        </p:txBody>
      </p:sp>
      <p:sp>
        <p:nvSpPr>
          <p:cNvPr id="46084" name="Rectangle 1027"/>
          <p:cNvSpPr>
            <a:spLocks noGrp="1" noChangeArrowheads="1"/>
          </p:cNvSpPr>
          <p:nvPr>
            <p:ph idx="1"/>
          </p:nvPr>
        </p:nvSpPr>
        <p:spPr/>
        <p:txBody>
          <a:bodyPr/>
          <a:lstStyle/>
          <a:p>
            <a:r>
              <a:rPr lang="en-US" smtClean="0"/>
              <a:t>if you assign a value in a function, that name becomes part of the local namespace of the function</a:t>
            </a:r>
          </a:p>
          <a:p>
            <a:r>
              <a:rPr lang="en-US" smtClean="0"/>
              <a:t>it can have some odd effects</a:t>
            </a:r>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1026"/>
          <p:cNvSpPr>
            <a:spLocks noGrp="1" noChangeArrowheads="1"/>
          </p:cNvSpPr>
          <p:nvPr>
            <p:ph type="title"/>
          </p:nvPr>
        </p:nvSpPr>
        <p:spPr/>
        <p:txBody>
          <a:bodyPr/>
          <a:lstStyle/>
          <a:p>
            <a:r>
              <a:rPr lang="en-US" smtClean="0"/>
              <a:t>Example</a:t>
            </a:r>
            <a:endParaRPr lang="en-US"/>
          </a:p>
        </p:txBody>
      </p:sp>
      <p:sp>
        <p:nvSpPr>
          <p:cNvPr id="48132" name="Rectangle 1027"/>
          <p:cNvSpPr>
            <a:spLocks noGrp="1" noChangeArrowheads="1"/>
          </p:cNvSpPr>
          <p:nvPr>
            <p:ph idx="1"/>
          </p:nvPr>
        </p:nvSpPr>
        <p:spPr/>
        <p:txBody>
          <a:bodyPr/>
          <a:lstStyle/>
          <a:p>
            <a:pPr>
              <a:buNone/>
            </a:pPr>
            <a:r>
              <a:rPr lang="en-US" dirty="0" err="1" smtClean="0">
                <a:solidFill>
                  <a:schemeClr val="accent6"/>
                </a:solidFill>
                <a:latin typeface="Courier New"/>
                <a:cs typeface="Courier New"/>
              </a:rPr>
              <a:t>def</a:t>
            </a:r>
            <a:r>
              <a:rPr lang="en-US" dirty="0" smtClean="0">
                <a:solidFill>
                  <a:schemeClr val="accent6"/>
                </a:solidFill>
                <a:latin typeface="Courier New"/>
                <a:cs typeface="Courier New"/>
              </a:rPr>
              <a:t> </a:t>
            </a:r>
            <a:r>
              <a:rPr lang="en-US" dirty="0" err="1" smtClean="0">
                <a:solidFill>
                  <a:schemeClr val="accent6"/>
                </a:solidFill>
                <a:latin typeface="Courier New"/>
                <a:cs typeface="Courier New"/>
              </a:rPr>
              <a:t>my_fun</a:t>
            </a:r>
            <a:r>
              <a:rPr lang="en-US" dirty="0" smtClean="0">
                <a:solidFill>
                  <a:schemeClr val="accent6"/>
                </a:solidFill>
                <a:latin typeface="Courier New"/>
                <a:cs typeface="Courier New"/>
              </a:rPr>
              <a:t> (</a:t>
            </a:r>
            <a:r>
              <a:rPr lang="en-US" dirty="0" err="1" smtClean="0">
                <a:solidFill>
                  <a:schemeClr val="accent6"/>
                </a:solidFill>
                <a:latin typeface="Courier New"/>
                <a:cs typeface="Courier New"/>
              </a:rPr>
              <a:t>param</a:t>
            </a:r>
            <a:r>
              <a:rPr lang="en-US" dirty="0" smtClean="0">
                <a:solidFill>
                  <a:schemeClr val="accent6"/>
                </a:solidFill>
                <a:latin typeface="Courier New"/>
                <a:cs typeface="Courier New"/>
              </a:rPr>
              <a:t>):</a:t>
            </a:r>
          </a:p>
          <a:p>
            <a:pPr>
              <a:buNone/>
            </a:pPr>
            <a:r>
              <a:rPr lang="en-US" dirty="0">
                <a:solidFill>
                  <a:schemeClr val="accent6"/>
                </a:solidFill>
                <a:latin typeface="Courier New"/>
                <a:cs typeface="Courier New"/>
              </a:rPr>
              <a:t> </a:t>
            </a:r>
            <a:r>
              <a:rPr lang="en-US" dirty="0" smtClean="0">
                <a:solidFill>
                  <a:schemeClr val="accent6"/>
                </a:solidFill>
                <a:latin typeface="Courier New"/>
                <a:cs typeface="Courier New"/>
              </a:rPr>
              <a:t>   </a:t>
            </a:r>
            <a:r>
              <a:rPr lang="en-US" dirty="0" err="1" smtClean="0">
                <a:solidFill>
                  <a:schemeClr val="accent6"/>
                </a:solidFill>
                <a:latin typeface="Courier New"/>
                <a:cs typeface="Courier New"/>
              </a:rPr>
              <a:t>param.append</a:t>
            </a:r>
            <a:r>
              <a:rPr lang="en-US" dirty="0" smtClean="0">
                <a:solidFill>
                  <a:schemeClr val="accent6"/>
                </a:solidFill>
                <a:latin typeface="Courier New"/>
                <a:cs typeface="Courier New"/>
              </a:rPr>
              <a:t>(4)</a:t>
            </a:r>
          </a:p>
          <a:p>
            <a:pPr>
              <a:buNone/>
            </a:pPr>
            <a:r>
              <a:rPr lang="en-US" dirty="0" smtClean="0">
                <a:solidFill>
                  <a:schemeClr val="accent6"/>
                </a:solidFill>
                <a:latin typeface="Courier New"/>
                <a:cs typeface="Courier New"/>
              </a:rPr>
              <a:t>    return </a:t>
            </a:r>
            <a:r>
              <a:rPr lang="en-US" dirty="0" err="1" smtClean="0">
                <a:solidFill>
                  <a:schemeClr val="accent6"/>
                </a:solidFill>
                <a:latin typeface="Courier New"/>
                <a:cs typeface="Courier New"/>
              </a:rPr>
              <a:t>param</a:t>
            </a:r>
            <a:endParaRPr lang="en-US" dirty="0" smtClean="0">
              <a:solidFill>
                <a:schemeClr val="accent6"/>
              </a:solidFill>
              <a:latin typeface="Courier New"/>
              <a:cs typeface="Courier New"/>
            </a:endParaRPr>
          </a:p>
          <a:p>
            <a:pPr>
              <a:buNone/>
            </a:pPr>
            <a:endParaRPr lang="en-US" dirty="0" smtClean="0">
              <a:solidFill>
                <a:schemeClr val="accent6"/>
              </a:solidFill>
              <a:latin typeface="Courier New"/>
              <a:cs typeface="Courier New"/>
            </a:endParaRPr>
          </a:p>
          <a:p>
            <a:pPr>
              <a:buNone/>
            </a:pPr>
            <a:r>
              <a:rPr lang="en-US" dirty="0" err="1" smtClean="0">
                <a:solidFill>
                  <a:schemeClr val="accent6"/>
                </a:solidFill>
                <a:latin typeface="Courier New"/>
                <a:cs typeface="Courier New"/>
              </a:rPr>
              <a:t>my_list</a:t>
            </a:r>
            <a:r>
              <a:rPr lang="en-US" dirty="0" smtClean="0">
                <a:solidFill>
                  <a:schemeClr val="accent6"/>
                </a:solidFill>
                <a:latin typeface="Courier New"/>
                <a:cs typeface="Courier New"/>
              </a:rPr>
              <a:t> = [1,2,3]</a:t>
            </a:r>
          </a:p>
          <a:p>
            <a:pPr>
              <a:buNone/>
            </a:pPr>
            <a:r>
              <a:rPr lang="en-US" dirty="0" err="1" smtClean="0">
                <a:solidFill>
                  <a:schemeClr val="accent6"/>
                </a:solidFill>
                <a:latin typeface="Courier New"/>
                <a:cs typeface="Courier New"/>
              </a:rPr>
              <a:t>new_list</a:t>
            </a:r>
            <a:r>
              <a:rPr lang="en-US" dirty="0" smtClean="0">
                <a:solidFill>
                  <a:schemeClr val="accent6"/>
                </a:solidFill>
                <a:latin typeface="Courier New"/>
                <a:cs typeface="Courier New"/>
              </a:rPr>
              <a:t> = </a:t>
            </a:r>
            <a:r>
              <a:rPr lang="en-US" dirty="0" err="1" smtClean="0">
                <a:solidFill>
                  <a:schemeClr val="accent6"/>
                </a:solidFill>
                <a:latin typeface="Courier New"/>
                <a:cs typeface="Courier New"/>
              </a:rPr>
              <a:t>my_fun</a:t>
            </a:r>
            <a:r>
              <a:rPr lang="en-US" dirty="0" smtClean="0">
                <a:solidFill>
                  <a:schemeClr val="accent6"/>
                </a:solidFill>
                <a:latin typeface="Courier New"/>
                <a:cs typeface="Courier New"/>
              </a:rPr>
              <a:t>(</a:t>
            </a:r>
            <a:r>
              <a:rPr lang="en-US" dirty="0" err="1" smtClean="0">
                <a:solidFill>
                  <a:schemeClr val="accent6"/>
                </a:solidFill>
                <a:latin typeface="Courier New"/>
                <a:cs typeface="Courier New"/>
              </a:rPr>
              <a:t>my_list</a:t>
            </a:r>
            <a:r>
              <a:rPr lang="en-US" dirty="0" smtClean="0">
                <a:solidFill>
                  <a:schemeClr val="accent6"/>
                </a:solidFill>
                <a:latin typeface="Courier New"/>
                <a:cs typeface="Courier New"/>
              </a:rPr>
              <a:t>)</a:t>
            </a:r>
          </a:p>
          <a:p>
            <a:pPr>
              <a:buNone/>
            </a:pPr>
            <a:r>
              <a:rPr lang="en-US" dirty="0" smtClean="0">
                <a:solidFill>
                  <a:schemeClr val="accent6"/>
                </a:solidFill>
                <a:latin typeface="Courier New"/>
                <a:cs typeface="Courier New"/>
              </a:rPr>
              <a:t>print(</a:t>
            </a:r>
            <a:r>
              <a:rPr lang="en-US" dirty="0" err="1" smtClean="0">
                <a:solidFill>
                  <a:schemeClr val="accent6"/>
                </a:solidFill>
                <a:latin typeface="Courier New"/>
                <a:cs typeface="Courier New"/>
              </a:rPr>
              <a:t>my_list,new_list</a:t>
            </a:r>
            <a:r>
              <a:rPr lang="en-US" dirty="0" smtClean="0">
                <a:solidFill>
                  <a:schemeClr val="accent6"/>
                </a:solidFill>
                <a:latin typeface="Courier New"/>
                <a:cs typeface="Courier New"/>
              </a:rPr>
              <a:t>)</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First cut, scope</a:t>
            </a:r>
            <a:endParaRPr lang="en-US" dirty="0"/>
          </a:p>
        </p:txBody>
      </p:sp>
      <p:sp>
        <p:nvSpPr>
          <p:cNvPr id="6" name="Subtitle 5"/>
          <p:cNvSpPr>
            <a:spLocks noGrp="1"/>
          </p:cNvSpPr>
          <p:nvPr>
            <p:ph type="subTitle" idx="1"/>
          </p:nvPr>
        </p:nvSpPr>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0179"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0180"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0181"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0182"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0183"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0184"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61816" name="Group 24"/>
          <p:cNvGraphicFramePr>
            <a:graphicFrameLocks noGrp="1"/>
          </p:cNvGraphicFramePr>
          <p:nvPr>
            <p:ph/>
            <p:extLst>
              <p:ext uri="{D42A27DB-BD31-4B8C-83A1-F6EECF244321}">
                <p14:modId xmlns:p14="http://schemas.microsoft.com/office/powerpoint/2010/main" val="2797339033"/>
              </p:ext>
            </p:extLst>
          </p:nvPr>
        </p:nvGraphicFramePr>
        <p:xfrm>
          <a:off x="381000" y="1676400"/>
          <a:ext cx="3429000" cy="1066800"/>
        </p:xfrm>
        <a:graphic>
          <a:graphicData uri="http://schemas.openxmlformats.org/drawingml/2006/table">
            <a:tbl>
              <a:tblPr/>
              <a:tblGrid>
                <a:gridCol w="1714500"/>
                <a:gridCol w="17145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0196" name="Text Box 26"/>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61819" name="Group 27"/>
          <p:cNvGraphicFramePr>
            <a:graphicFrameLocks noGrp="1"/>
          </p:cNvGraphicFramePr>
          <p:nvPr>
            <p:extLst>
              <p:ext uri="{D42A27DB-BD31-4B8C-83A1-F6EECF244321}">
                <p14:modId xmlns:p14="http://schemas.microsoft.com/office/powerpoint/2010/main" val="2006618545"/>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0208" name="Text Box 38"/>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Namespace</a:t>
            </a:r>
            <a:endParaRPr lang="en-US" dirty="0">
              <a:solidFill>
                <a:schemeClr val="tx1"/>
              </a:solidFill>
            </a:endParaRPr>
          </a:p>
        </p:txBody>
      </p:sp>
      <p:sp>
        <p:nvSpPr>
          <p:cNvPr id="50209"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2227"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28"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29"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2230"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2231"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2232"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66921" name="Group 9"/>
          <p:cNvGraphicFramePr>
            <a:graphicFrameLocks noGrp="1"/>
          </p:cNvGraphicFramePr>
          <p:nvPr>
            <p:ph/>
            <p:extLst>
              <p:ext uri="{D42A27DB-BD31-4B8C-83A1-F6EECF244321}">
                <p14:modId xmlns:p14="http://schemas.microsoft.com/office/powerpoint/2010/main" val="4267399603"/>
              </p:ext>
            </p:extLst>
          </p:nvPr>
        </p:nvGraphicFramePr>
        <p:xfrm>
          <a:off x="381000" y="1676400"/>
          <a:ext cx="3429000" cy="1066800"/>
        </p:xfrm>
        <a:graphic>
          <a:graphicData uri="http://schemas.openxmlformats.org/drawingml/2006/table">
            <a:tbl>
              <a:tblPr/>
              <a:tblGrid>
                <a:gridCol w="1714500"/>
                <a:gridCol w="17145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2244"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66933" name="Group 21"/>
          <p:cNvGraphicFramePr>
            <a:graphicFrameLocks noGrp="1"/>
          </p:cNvGraphicFramePr>
          <p:nvPr>
            <p:extLst>
              <p:ext uri="{D42A27DB-BD31-4B8C-83A1-F6EECF244321}">
                <p14:modId xmlns:p14="http://schemas.microsoft.com/office/powerpoint/2010/main" val="2155847617"/>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2256"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52257" name="Line 14"/>
          <p:cNvSpPr>
            <a:spLocks noChangeShapeType="1"/>
          </p:cNvSpPr>
          <p:nvPr/>
        </p:nvSpPr>
        <p:spPr bwMode="auto">
          <a:xfrm flipV="1">
            <a:off x="2895600" y="2971800"/>
            <a:ext cx="3276600" cy="2514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52259"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2260"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Footer Placeholder 3"/>
          <p:cNvSpPr txBox="1">
            <a:spLocks noGrp="1"/>
          </p:cNvSpPr>
          <p:nvPr/>
        </p:nvSpPr>
        <p:spPr bwMode="auto">
          <a:xfrm>
            <a:off x="3581400" y="6172200"/>
            <a:ext cx="2590800" cy="457200"/>
          </a:xfrm>
          <a:prstGeom prst="rect">
            <a:avLst/>
          </a:prstGeom>
          <a:noFill/>
          <a:ln w="9525">
            <a:noFill/>
            <a:miter lim="800000"/>
            <a:headEnd/>
            <a:tailEnd/>
          </a:ln>
        </p:spPr>
        <p:txBody>
          <a:bodyPr anchor="b">
            <a:prstTxWarp prst="textNoShape">
              <a:avLst/>
            </a:prstTxWarp>
          </a:bodyPr>
          <a:lstStyle/>
          <a:p>
            <a:pPr algn="ctr" eaLnBrk="1" hangingPunct="1"/>
            <a:r>
              <a:rPr lang="en-US" sz="1400">
                <a:solidFill>
                  <a:schemeClr val="tx1"/>
                </a:solidFill>
              </a:rPr>
              <a:t>More Functions</a:t>
            </a:r>
          </a:p>
        </p:txBody>
      </p:sp>
      <p:sp>
        <p:nvSpPr>
          <p:cNvPr id="54275" name="Rectangle 1026"/>
          <p:cNvSpPr>
            <a:spLocks noGrp="1" noChangeArrowheads="1"/>
          </p:cNvSpPr>
          <p:nvPr>
            <p:ph type="title" idx="4294967295"/>
          </p:nvPr>
        </p:nvSpPr>
        <p:spPr>
          <a:xfrm>
            <a:off x="0" y="457200"/>
            <a:ext cx="8229600" cy="1371600"/>
          </a:xfrm>
          <a:prstGeom prst="rect">
            <a:avLst/>
          </a:prstGeom>
        </p:spPr>
        <p:txBody>
          <a:bodyPr/>
          <a:lstStyle/>
          <a:p>
            <a:pPr eaLnBrk="1" hangingPunct="1"/>
            <a:r>
              <a:rPr lang="en-US">
                <a:ea typeface="ＭＳ Ｐゴシック" pitchFamily="-107" charset="-128"/>
                <a:cs typeface="ＭＳ Ｐゴシック" pitchFamily="-107" charset="-128"/>
              </a:rPr>
              <a:t>Example</a:t>
            </a:r>
          </a:p>
        </p:txBody>
      </p:sp>
      <p:sp>
        <p:nvSpPr>
          <p:cNvPr id="54276" name="Rectangle 1027"/>
          <p:cNvSpPr>
            <a:spLocks noGrp="1" noChangeArrowheads="1"/>
          </p:cNvSpPr>
          <p:nvPr>
            <p:ph type="body" idx="4294967295"/>
          </p:nvPr>
        </p:nvSpPr>
        <p:spPr>
          <a:xfrm>
            <a:off x="0" y="1981200"/>
            <a:ext cx="8229600" cy="3886200"/>
          </a:xfrm>
          <a:prstGeom prst="rect">
            <a:avLst/>
          </a:prstGeom>
        </p:spPr>
        <p:txBody>
          <a:bodyPr/>
          <a:lstStyle/>
          <a:p>
            <a:pPr eaLnBrk="1" hangingPunct="1">
              <a:lnSpc>
                <a:spcPct val="90000"/>
              </a:lnSpc>
              <a:buFont typeface="Wingdings" pitchFamily="-107" charset="2"/>
              <a:buNone/>
            </a:pPr>
            <a:r>
              <a:rPr lang="en-US" sz="2800" dirty="0" err="1">
                <a:solidFill>
                  <a:srgbClr val="2D2D8A"/>
                </a:solidFill>
                <a:latin typeface="Courier New"/>
                <a:ea typeface="ＭＳ Ｐゴシック" pitchFamily="-107" charset="-128"/>
                <a:cs typeface="Courier New"/>
              </a:rPr>
              <a:t>def</a:t>
            </a:r>
            <a:r>
              <a:rPr lang="en-US" sz="2800" dirty="0">
                <a:solidFill>
                  <a:srgbClr val="2D2D8A"/>
                </a:solidFill>
                <a:latin typeface="Courier New"/>
                <a:ea typeface="ＭＳ Ｐゴシック" pitchFamily="-107" charset="-128"/>
                <a:cs typeface="Courier New"/>
              </a:rPr>
              <a:t> </a:t>
            </a:r>
            <a:r>
              <a:rPr lang="en-US" sz="2800" dirty="0" err="1" smtClean="0">
                <a:solidFill>
                  <a:srgbClr val="2D2D8A"/>
                </a:solidFill>
                <a:latin typeface="Courier New"/>
                <a:ea typeface="ＭＳ Ｐゴシック" pitchFamily="-107" charset="-128"/>
                <a:cs typeface="Courier New"/>
              </a:rPr>
              <a:t>my_fun</a:t>
            </a:r>
            <a:r>
              <a:rPr lang="en-US" sz="2800" dirty="0" smtClean="0">
                <a:solidFill>
                  <a:srgbClr val="2D2D8A"/>
                </a:solidFill>
                <a:latin typeface="Courier New"/>
                <a:ea typeface="ＭＳ Ｐゴシック" pitchFamily="-107" charset="-128"/>
                <a:cs typeface="Courier New"/>
              </a:rPr>
              <a:t> </a:t>
            </a:r>
            <a:r>
              <a:rPr lang="en-US" sz="2800" dirty="0">
                <a:solidFill>
                  <a:srgbClr val="2D2D8A"/>
                </a:solidFill>
                <a:latin typeface="Courier New"/>
                <a:ea typeface="ＭＳ Ｐゴシック" pitchFamily="-107" charset="-128"/>
                <a:cs typeface="Courier New"/>
              </a:rPr>
              <a:t>(</a:t>
            </a:r>
            <a:r>
              <a:rPr lang="en-US" sz="2800" dirty="0" err="1">
                <a:solidFill>
                  <a:srgbClr val="2D2D8A"/>
                </a:solidFill>
                <a:latin typeface="Courier New"/>
                <a:ea typeface="ＭＳ Ｐゴシック" pitchFamily="-107" charset="-128"/>
                <a:cs typeface="Courier New"/>
              </a:rPr>
              <a:t>param</a:t>
            </a:r>
            <a:r>
              <a:rPr lang="en-US" sz="2800"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sz="2800" dirty="0">
                <a:latin typeface="Courier New"/>
                <a:ea typeface="ＭＳ Ｐゴシック" pitchFamily="-107" charset="-128"/>
                <a:cs typeface="Courier New"/>
              </a:rPr>
              <a:t> </a:t>
            </a:r>
            <a:r>
              <a:rPr lang="en-US" sz="2800" dirty="0" smtClean="0">
                <a:latin typeface="Courier New"/>
                <a:ea typeface="ＭＳ Ｐゴシック" pitchFamily="-107" charset="-128"/>
                <a:cs typeface="Courier New"/>
              </a:rPr>
              <a:t>   </a:t>
            </a:r>
            <a:r>
              <a:rPr lang="en-US" sz="2800" dirty="0" err="1" smtClean="0">
                <a:solidFill>
                  <a:srgbClr val="FF0000"/>
                </a:solidFill>
                <a:latin typeface="Courier New"/>
                <a:ea typeface="ＭＳ Ｐゴシック" pitchFamily="-107" charset="-128"/>
                <a:cs typeface="Courier New"/>
              </a:rPr>
              <a:t>param</a:t>
            </a:r>
            <a:r>
              <a:rPr lang="en-US" sz="2800" dirty="0">
                <a:solidFill>
                  <a:srgbClr val="FF0000"/>
                </a:solidFill>
                <a:latin typeface="Courier New"/>
                <a:ea typeface="ＭＳ Ｐゴシック" pitchFamily="-107" charset="-128"/>
                <a:cs typeface="Courier New"/>
              </a:rPr>
              <a:t>=[1,2,3]</a:t>
            </a:r>
          </a:p>
          <a:p>
            <a:pPr eaLnBrk="1" hangingPunct="1">
              <a:lnSpc>
                <a:spcPct val="90000"/>
              </a:lnSpc>
              <a:buFont typeface="Wingdings" pitchFamily="-107" charset="2"/>
              <a:buNone/>
            </a:pPr>
            <a:r>
              <a:rPr lang="en-US" sz="2800" dirty="0">
                <a:solidFill>
                  <a:srgbClr val="2D2D8A"/>
                </a:solidFill>
                <a:latin typeface="Courier New"/>
                <a:ea typeface="ＭＳ Ｐゴシック" pitchFamily="-107" charset="-128"/>
                <a:cs typeface="Courier New"/>
              </a:rPr>
              <a:t> </a:t>
            </a:r>
            <a:r>
              <a:rPr lang="en-US" sz="2800" dirty="0" smtClean="0">
                <a:solidFill>
                  <a:srgbClr val="2D2D8A"/>
                </a:solidFill>
                <a:latin typeface="Courier New"/>
                <a:ea typeface="ＭＳ Ｐゴシック" pitchFamily="-107" charset="-128"/>
                <a:cs typeface="Courier New"/>
              </a:rPr>
              <a:t>   </a:t>
            </a:r>
            <a:r>
              <a:rPr lang="en-US" sz="2800" dirty="0" err="1" smtClean="0">
                <a:solidFill>
                  <a:srgbClr val="2D2D8A"/>
                </a:solidFill>
                <a:latin typeface="Courier New"/>
                <a:ea typeface="ＭＳ Ｐゴシック" pitchFamily="-107" charset="-128"/>
                <a:cs typeface="Courier New"/>
              </a:rPr>
              <a:t>param.append</a:t>
            </a:r>
            <a:r>
              <a:rPr lang="en-US" sz="2800" dirty="0">
                <a:solidFill>
                  <a:srgbClr val="2D2D8A"/>
                </a:solidFill>
                <a:latin typeface="Courier New"/>
                <a:ea typeface="ＭＳ Ｐゴシック" pitchFamily="-107" charset="-128"/>
                <a:cs typeface="Courier New"/>
              </a:rPr>
              <a:t>(4</a:t>
            </a:r>
            <a:r>
              <a:rPr lang="en-US" sz="2800" dirty="0" smtClean="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sz="2800" dirty="0">
                <a:solidFill>
                  <a:srgbClr val="2D2D8A"/>
                </a:solidFill>
                <a:latin typeface="Courier New"/>
                <a:ea typeface="ＭＳ Ｐゴシック" pitchFamily="-107" charset="-128"/>
                <a:cs typeface="Courier New"/>
              </a:rPr>
              <a:t> </a:t>
            </a:r>
            <a:r>
              <a:rPr lang="en-US" sz="2800" dirty="0" smtClean="0">
                <a:solidFill>
                  <a:srgbClr val="2D2D8A"/>
                </a:solidFill>
                <a:latin typeface="Courier New"/>
                <a:ea typeface="ＭＳ Ｐゴシック" pitchFamily="-107" charset="-128"/>
                <a:cs typeface="Courier New"/>
              </a:rPr>
              <a:t>   return </a:t>
            </a:r>
            <a:r>
              <a:rPr lang="en-US" sz="2800" dirty="0" err="1">
                <a:solidFill>
                  <a:srgbClr val="2D2D8A"/>
                </a:solidFill>
                <a:latin typeface="Courier New"/>
                <a:ea typeface="ＭＳ Ｐゴシック" pitchFamily="-107" charset="-128"/>
                <a:cs typeface="Courier New"/>
              </a:rPr>
              <a:t>param</a:t>
            </a: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sz="2800" dirty="0" err="1" smtClean="0">
                <a:solidFill>
                  <a:srgbClr val="2D2D8A"/>
                </a:solidFill>
                <a:latin typeface="Courier New"/>
                <a:ea typeface="ＭＳ Ｐゴシック" pitchFamily="-107" charset="-128"/>
                <a:cs typeface="Courier New"/>
              </a:rPr>
              <a:t>my_list</a:t>
            </a:r>
            <a:r>
              <a:rPr lang="en-US" sz="2800" dirty="0" smtClean="0">
                <a:solidFill>
                  <a:srgbClr val="2D2D8A"/>
                </a:solidFill>
                <a:latin typeface="Courier New"/>
                <a:ea typeface="ＭＳ Ｐゴシック" pitchFamily="-107" charset="-128"/>
                <a:cs typeface="Courier New"/>
              </a:rPr>
              <a:t> </a:t>
            </a:r>
            <a:r>
              <a:rPr lang="en-US" sz="2800" dirty="0">
                <a:solidFill>
                  <a:srgbClr val="2D2D8A"/>
                </a:solidFill>
                <a:latin typeface="Courier New"/>
                <a:ea typeface="ＭＳ Ｐゴシック" pitchFamily="-107" charset="-128"/>
                <a:cs typeface="Courier New"/>
              </a:rPr>
              <a:t>= [1,2,3]</a:t>
            </a:r>
          </a:p>
          <a:p>
            <a:pPr eaLnBrk="1" hangingPunct="1">
              <a:lnSpc>
                <a:spcPct val="90000"/>
              </a:lnSpc>
              <a:buFont typeface="Wingdings" pitchFamily="-107" charset="2"/>
              <a:buNone/>
            </a:pPr>
            <a:r>
              <a:rPr lang="en-US" sz="2800" dirty="0" err="1" smtClean="0">
                <a:solidFill>
                  <a:srgbClr val="2D2D8A"/>
                </a:solidFill>
                <a:latin typeface="Courier New"/>
                <a:ea typeface="ＭＳ Ｐゴシック" pitchFamily="-107" charset="-128"/>
                <a:cs typeface="Courier New"/>
              </a:rPr>
              <a:t>new_list</a:t>
            </a:r>
            <a:r>
              <a:rPr lang="en-US" sz="2800" dirty="0" smtClean="0">
                <a:solidFill>
                  <a:srgbClr val="2D2D8A"/>
                </a:solidFill>
                <a:latin typeface="Courier New"/>
                <a:ea typeface="ＭＳ Ｐゴシック" pitchFamily="-107" charset="-128"/>
                <a:cs typeface="Courier New"/>
              </a:rPr>
              <a:t> </a:t>
            </a:r>
            <a:r>
              <a:rPr lang="en-US" sz="2800" dirty="0">
                <a:solidFill>
                  <a:srgbClr val="2D2D8A"/>
                </a:solidFill>
                <a:latin typeface="Courier New"/>
                <a:ea typeface="ＭＳ Ｐゴシック" pitchFamily="-107" charset="-128"/>
                <a:cs typeface="Courier New"/>
              </a:rPr>
              <a:t>= </a:t>
            </a:r>
            <a:r>
              <a:rPr lang="en-US" sz="2800" dirty="0" err="1" smtClean="0">
                <a:solidFill>
                  <a:srgbClr val="2D2D8A"/>
                </a:solidFill>
                <a:latin typeface="Courier New"/>
                <a:ea typeface="ＭＳ Ｐゴシック" pitchFamily="-107" charset="-128"/>
                <a:cs typeface="Courier New"/>
              </a:rPr>
              <a:t>my_fun</a:t>
            </a:r>
            <a:r>
              <a:rPr lang="en-US" sz="2800" dirty="0" smtClean="0">
                <a:solidFill>
                  <a:srgbClr val="2D2D8A"/>
                </a:solidFill>
                <a:latin typeface="Courier New"/>
                <a:ea typeface="ＭＳ Ｐゴシック" pitchFamily="-107" charset="-128"/>
                <a:cs typeface="Courier New"/>
              </a:rPr>
              <a:t>(</a:t>
            </a:r>
            <a:r>
              <a:rPr lang="en-US" sz="2800" dirty="0" err="1" smtClean="0">
                <a:solidFill>
                  <a:srgbClr val="2D2D8A"/>
                </a:solidFill>
                <a:latin typeface="Courier New"/>
                <a:ea typeface="ＭＳ Ｐゴシック" pitchFamily="-107" charset="-128"/>
                <a:cs typeface="Courier New"/>
              </a:rPr>
              <a:t>my_list</a:t>
            </a:r>
            <a:r>
              <a:rPr lang="en-US" sz="2800" dirty="0" smtClean="0">
                <a:solidFill>
                  <a:srgbClr val="2D2D8A"/>
                </a:solidFill>
                <a:latin typeface="Courier New"/>
                <a:ea typeface="ＭＳ Ｐゴシック" pitchFamily="-107" charset="-128"/>
                <a:cs typeface="Courier New"/>
              </a:rPr>
              <a:t>)</a:t>
            </a: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sz="2800" dirty="0" smtClean="0">
                <a:solidFill>
                  <a:srgbClr val="2D2D8A"/>
                </a:solidFill>
                <a:latin typeface="Courier New"/>
                <a:ea typeface="ＭＳ Ｐゴシック" pitchFamily="-107" charset="-128"/>
                <a:cs typeface="Courier New"/>
              </a:rPr>
              <a:t>print(</a:t>
            </a:r>
            <a:r>
              <a:rPr lang="en-US" sz="2800" dirty="0" err="1" smtClean="0">
                <a:solidFill>
                  <a:srgbClr val="2D2D8A"/>
                </a:solidFill>
                <a:latin typeface="Courier New"/>
                <a:ea typeface="ＭＳ Ｐゴシック" pitchFamily="-107" charset="-128"/>
                <a:cs typeface="Courier New"/>
              </a:rPr>
              <a:t>my_list,new_list</a:t>
            </a:r>
            <a:r>
              <a:rPr lang="en-US" sz="2800" dirty="0" smtClean="0">
                <a:solidFill>
                  <a:srgbClr val="2D2D8A"/>
                </a:solidFill>
                <a:latin typeface="Courier New"/>
                <a:ea typeface="ＭＳ Ｐゴシック" pitchFamily="-107" charset="-128"/>
                <a:cs typeface="Courier New"/>
              </a:rPr>
              <a:t>)</a:t>
            </a:r>
            <a:endParaRPr lang="en-US" sz="2800"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sz="2800" dirty="0">
              <a:ea typeface="ＭＳ Ｐゴシック" pitchFamily="-107" charset="-128"/>
              <a:cs typeface="ＭＳ Ｐゴシック" pitchFamily="-107" charset="-128"/>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6323"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6324"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6325"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6326"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6327"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6328"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1017" name="Group 9"/>
          <p:cNvGraphicFramePr>
            <a:graphicFrameLocks noGrp="1"/>
          </p:cNvGraphicFramePr>
          <p:nvPr>
            <p:ph/>
            <p:extLst>
              <p:ext uri="{D42A27DB-BD31-4B8C-83A1-F6EECF244321}">
                <p14:modId xmlns:p14="http://schemas.microsoft.com/office/powerpoint/2010/main" val="3177827938"/>
              </p:ext>
            </p:extLst>
          </p:nvPr>
        </p:nvGraphicFramePr>
        <p:xfrm>
          <a:off x="381000" y="1676400"/>
          <a:ext cx="3429000" cy="1066800"/>
        </p:xfrm>
        <a:graphic>
          <a:graphicData uri="http://schemas.openxmlformats.org/drawingml/2006/table">
            <a:tbl>
              <a:tblPr/>
              <a:tblGrid>
                <a:gridCol w="1714500"/>
                <a:gridCol w="17145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6340"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1029" name="Group 21"/>
          <p:cNvGraphicFramePr>
            <a:graphicFrameLocks noGrp="1"/>
          </p:cNvGraphicFramePr>
          <p:nvPr>
            <p:extLst>
              <p:ext uri="{D42A27DB-BD31-4B8C-83A1-F6EECF244321}">
                <p14:modId xmlns:p14="http://schemas.microsoft.com/office/powerpoint/2010/main" val="2908860619"/>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6352"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56353"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8371"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372"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373"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8374"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8375"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58376"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3065" name="Group 9"/>
          <p:cNvGraphicFramePr>
            <a:graphicFrameLocks noGrp="1"/>
          </p:cNvGraphicFramePr>
          <p:nvPr>
            <p:ph/>
            <p:extLst>
              <p:ext uri="{D42A27DB-BD31-4B8C-83A1-F6EECF244321}">
                <p14:modId xmlns:p14="http://schemas.microsoft.com/office/powerpoint/2010/main" val="2814586868"/>
              </p:ext>
            </p:extLst>
          </p:nvPr>
        </p:nvGraphicFramePr>
        <p:xfrm>
          <a:off x="457200" y="1676400"/>
          <a:ext cx="3352800" cy="1066800"/>
        </p:xfrm>
        <a:graphic>
          <a:graphicData uri="http://schemas.openxmlformats.org/drawingml/2006/table">
            <a:tbl>
              <a:tblPr/>
              <a:tblGrid>
                <a:gridCol w="1676400"/>
                <a:gridCol w="16764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8388"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3077" name="Group 21"/>
          <p:cNvGraphicFramePr>
            <a:graphicFrameLocks noGrp="1"/>
          </p:cNvGraphicFramePr>
          <p:nvPr>
            <p:extLst>
              <p:ext uri="{D42A27DB-BD31-4B8C-83A1-F6EECF244321}">
                <p14:modId xmlns:p14="http://schemas.microsoft.com/office/powerpoint/2010/main" val="517432741"/>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58400"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58401" name="Line 14"/>
          <p:cNvSpPr>
            <a:spLocks noChangeShapeType="1"/>
          </p:cNvSpPr>
          <p:nvPr/>
        </p:nvSpPr>
        <p:spPr bwMode="auto">
          <a:xfrm flipV="1">
            <a:off x="2895600" y="5029200"/>
            <a:ext cx="3505200" cy="4572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58403" name="Rectangle 4"/>
          <p:cNvSpPr>
            <a:spLocks noChangeArrowheads="1"/>
          </p:cNvSpPr>
          <p:nvPr/>
        </p:nvSpPr>
        <p:spPr bwMode="auto">
          <a:xfrm>
            <a:off x="6477000" y="47244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58404" name="Line 5"/>
          <p:cNvSpPr>
            <a:spLocks noChangeShapeType="1"/>
          </p:cNvSpPr>
          <p:nvPr/>
        </p:nvSpPr>
        <p:spPr bwMode="auto">
          <a:xfrm>
            <a:off x="7162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405" name="Line 6"/>
          <p:cNvSpPr>
            <a:spLocks noChangeShapeType="1"/>
          </p:cNvSpPr>
          <p:nvPr/>
        </p:nvSpPr>
        <p:spPr bwMode="auto">
          <a:xfrm>
            <a:off x="7924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58406" name="Text Box 7"/>
          <p:cNvSpPr txBox="1">
            <a:spLocks noChangeArrowheads="1"/>
          </p:cNvSpPr>
          <p:nvPr/>
        </p:nvSpPr>
        <p:spPr bwMode="auto">
          <a:xfrm>
            <a:off x="65532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58407" name="Text Box 8"/>
          <p:cNvSpPr txBox="1">
            <a:spLocks noChangeArrowheads="1"/>
          </p:cNvSpPr>
          <p:nvPr/>
        </p:nvSpPr>
        <p:spPr bwMode="auto">
          <a:xfrm>
            <a:off x="7362825"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58408" name="Text Box 9"/>
          <p:cNvSpPr txBox="1">
            <a:spLocks noChangeArrowheads="1"/>
          </p:cNvSpPr>
          <p:nvPr/>
        </p:nvSpPr>
        <p:spPr bwMode="auto">
          <a:xfrm>
            <a:off x="80010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0419"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20"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21"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0422"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0423"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0424"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5113" name="Group 9"/>
          <p:cNvGraphicFramePr>
            <a:graphicFrameLocks noGrp="1"/>
          </p:cNvGraphicFramePr>
          <p:nvPr>
            <p:ph/>
            <p:extLst>
              <p:ext uri="{D42A27DB-BD31-4B8C-83A1-F6EECF244321}">
                <p14:modId xmlns:p14="http://schemas.microsoft.com/office/powerpoint/2010/main" val="363944814"/>
              </p:ext>
            </p:extLst>
          </p:nvPr>
        </p:nvGraphicFramePr>
        <p:xfrm>
          <a:off x="304800" y="1676400"/>
          <a:ext cx="3352800" cy="1066800"/>
        </p:xfrm>
        <a:graphic>
          <a:graphicData uri="http://schemas.openxmlformats.org/drawingml/2006/table">
            <a:tbl>
              <a:tblPr/>
              <a:tblGrid>
                <a:gridCol w="1676400"/>
                <a:gridCol w="16764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0436"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5125" name="Group 21"/>
          <p:cNvGraphicFramePr>
            <a:graphicFrameLocks noGrp="1"/>
          </p:cNvGraphicFramePr>
          <p:nvPr>
            <p:extLst>
              <p:ext uri="{D42A27DB-BD31-4B8C-83A1-F6EECF244321}">
                <p14:modId xmlns:p14="http://schemas.microsoft.com/office/powerpoint/2010/main" val="3162006851"/>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0448"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60449" name="Line 14"/>
          <p:cNvSpPr>
            <a:spLocks noChangeShapeType="1"/>
          </p:cNvSpPr>
          <p:nvPr/>
        </p:nvSpPr>
        <p:spPr bwMode="auto">
          <a:xfrm flipV="1">
            <a:off x="2895600" y="5105400"/>
            <a:ext cx="3200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60451" name="Rectangle 4"/>
          <p:cNvSpPr>
            <a:spLocks noChangeArrowheads="1"/>
          </p:cNvSpPr>
          <p:nvPr/>
        </p:nvSpPr>
        <p:spPr bwMode="auto">
          <a:xfrm>
            <a:off x="6172200" y="47244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0452" name="Line 5"/>
          <p:cNvSpPr>
            <a:spLocks noChangeShapeType="1"/>
          </p:cNvSpPr>
          <p:nvPr/>
        </p:nvSpPr>
        <p:spPr bwMode="auto">
          <a:xfrm>
            <a:off x="68580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3" name="Line 6"/>
          <p:cNvSpPr>
            <a:spLocks noChangeShapeType="1"/>
          </p:cNvSpPr>
          <p:nvPr/>
        </p:nvSpPr>
        <p:spPr bwMode="auto">
          <a:xfrm>
            <a:off x="76200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4" name="Text Box 7"/>
          <p:cNvSpPr txBox="1">
            <a:spLocks noChangeArrowheads="1"/>
          </p:cNvSpPr>
          <p:nvPr/>
        </p:nvSpPr>
        <p:spPr bwMode="auto">
          <a:xfrm>
            <a:off x="62484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0455" name="Text Box 8"/>
          <p:cNvSpPr txBox="1">
            <a:spLocks noChangeArrowheads="1"/>
          </p:cNvSpPr>
          <p:nvPr/>
        </p:nvSpPr>
        <p:spPr bwMode="auto">
          <a:xfrm>
            <a:off x="7058025"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0456" name="Text Box 9"/>
          <p:cNvSpPr txBox="1">
            <a:spLocks noChangeArrowheads="1"/>
          </p:cNvSpPr>
          <p:nvPr/>
        </p:nvSpPr>
        <p:spPr bwMode="auto">
          <a:xfrm>
            <a:off x="76962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0457" name="Line 6"/>
          <p:cNvSpPr>
            <a:spLocks noChangeShapeType="1"/>
          </p:cNvSpPr>
          <p:nvPr/>
        </p:nvSpPr>
        <p:spPr bwMode="auto">
          <a:xfrm>
            <a:off x="8305800" y="47244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0458" name="Text Box 9"/>
          <p:cNvSpPr txBox="1">
            <a:spLocks noChangeArrowheads="1"/>
          </p:cNvSpPr>
          <p:nvPr/>
        </p:nvSpPr>
        <p:spPr bwMode="auto">
          <a:xfrm>
            <a:off x="8382000" y="47244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3"/>
          <p:cNvSpPr txBox="1">
            <a:spLocks noGrp="1"/>
          </p:cNvSpPr>
          <p:nvPr/>
        </p:nvSpPr>
        <p:spPr bwMode="auto">
          <a:xfrm>
            <a:off x="3581400" y="6172200"/>
            <a:ext cx="2590800" cy="457200"/>
          </a:xfrm>
          <a:prstGeom prst="rect">
            <a:avLst/>
          </a:prstGeom>
          <a:noFill/>
          <a:ln w="9525">
            <a:noFill/>
            <a:miter lim="800000"/>
            <a:headEnd/>
            <a:tailEnd/>
          </a:ln>
        </p:spPr>
        <p:txBody>
          <a:bodyPr anchor="b">
            <a:prstTxWarp prst="textNoShape">
              <a:avLst/>
            </a:prstTxWarp>
          </a:bodyPr>
          <a:lstStyle/>
          <a:p>
            <a:pPr algn="ctr" eaLnBrk="1" hangingPunct="1"/>
            <a:r>
              <a:rPr lang="en-US" sz="1400">
                <a:solidFill>
                  <a:schemeClr val="tx1"/>
                </a:solidFill>
              </a:rPr>
              <a:t>More Functions</a:t>
            </a:r>
          </a:p>
        </p:txBody>
      </p:sp>
      <p:sp>
        <p:nvSpPr>
          <p:cNvPr id="62467" name="Rectangle 1026"/>
          <p:cNvSpPr>
            <a:spLocks noGrp="1" noChangeArrowheads="1"/>
          </p:cNvSpPr>
          <p:nvPr>
            <p:ph type="title" idx="4294967295"/>
          </p:nvPr>
        </p:nvSpPr>
        <p:spPr>
          <a:xfrm>
            <a:off x="0" y="457200"/>
            <a:ext cx="8229600" cy="1371600"/>
          </a:xfrm>
          <a:prstGeom prst="rect">
            <a:avLst/>
          </a:prstGeom>
        </p:spPr>
        <p:txBody>
          <a:bodyPr/>
          <a:lstStyle/>
          <a:p>
            <a:pPr eaLnBrk="1" hangingPunct="1"/>
            <a:r>
              <a:rPr lang="en-US">
                <a:ea typeface="ＭＳ Ｐゴシック" pitchFamily="-107" charset="-128"/>
                <a:cs typeface="ＭＳ Ｐゴシック" pitchFamily="-107" charset="-128"/>
              </a:rPr>
              <a:t>Example</a:t>
            </a:r>
          </a:p>
        </p:txBody>
      </p:sp>
      <p:sp>
        <p:nvSpPr>
          <p:cNvPr id="62468" name="Rectangle 1027"/>
          <p:cNvSpPr>
            <a:spLocks noGrp="1" noChangeArrowheads="1"/>
          </p:cNvSpPr>
          <p:nvPr>
            <p:ph type="body" idx="4294967295"/>
          </p:nvPr>
        </p:nvSpPr>
        <p:spPr>
          <a:xfrm>
            <a:off x="0" y="1981200"/>
            <a:ext cx="8229600" cy="3886200"/>
          </a:xfrm>
          <a:prstGeom prst="rect">
            <a:avLst/>
          </a:prstGeom>
        </p:spPr>
        <p:txBody>
          <a:bodyPr/>
          <a:lstStyle/>
          <a:p>
            <a:pPr eaLnBrk="1" hangingPunct="1">
              <a:lnSpc>
                <a:spcPct val="90000"/>
              </a:lnSpc>
              <a:buFont typeface="Wingdings" pitchFamily="-107" charset="2"/>
              <a:buNone/>
            </a:pPr>
            <a:r>
              <a:rPr lang="en-US" dirty="0" err="1">
                <a:solidFill>
                  <a:srgbClr val="2D2D8A"/>
                </a:solidFill>
                <a:latin typeface="Courier New"/>
                <a:ea typeface="ＭＳ Ｐゴシック" pitchFamily="-107" charset="-128"/>
                <a:cs typeface="Courier New"/>
              </a:rPr>
              <a:t>def</a:t>
            </a:r>
            <a:r>
              <a:rPr lang="en-US" dirty="0">
                <a:solidFill>
                  <a:srgbClr val="2D2D8A"/>
                </a:solidFill>
                <a:latin typeface="Courier New"/>
                <a:ea typeface="ＭＳ Ｐゴシック" pitchFamily="-107" charset="-128"/>
                <a:cs typeface="Courier New"/>
              </a:rPr>
              <a:t> </a:t>
            </a:r>
            <a:r>
              <a:rPr lang="en-US" dirty="0" err="1" smtClean="0">
                <a:solidFill>
                  <a:srgbClr val="2D2D8A"/>
                </a:solidFill>
                <a:latin typeface="Courier New"/>
                <a:ea typeface="ＭＳ Ｐゴシック" pitchFamily="-107" charset="-128"/>
                <a:cs typeface="Courier New"/>
              </a:rPr>
              <a:t>my_fun</a:t>
            </a:r>
            <a:r>
              <a:rPr lang="en-US" dirty="0" smtClean="0">
                <a:solidFill>
                  <a:srgbClr val="2D2D8A"/>
                </a:solidFill>
                <a:latin typeface="Courier New"/>
                <a:ea typeface="ＭＳ Ｐゴシック" pitchFamily="-107" charset="-128"/>
                <a:cs typeface="Courier New"/>
              </a:rPr>
              <a:t> </a:t>
            </a:r>
            <a:r>
              <a:rPr lang="en-US" dirty="0">
                <a:solidFill>
                  <a:srgbClr val="2D2D8A"/>
                </a:solidFill>
                <a:latin typeface="Courier New"/>
                <a:ea typeface="ＭＳ Ｐゴシック" pitchFamily="-107" charset="-128"/>
                <a:cs typeface="Courier New"/>
              </a:rPr>
              <a:t>(</a:t>
            </a:r>
            <a:r>
              <a:rPr lang="en-US" dirty="0" err="1">
                <a:solidFill>
                  <a:srgbClr val="2D2D8A"/>
                </a:solidFill>
                <a:latin typeface="Courier New"/>
                <a:ea typeface="ＭＳ Ｐゴシック" pitchFamily="-107" charset="-128"/>
                <a:cs typeface="Courier New"/>
              </a:rPr>
              <a:t>param</a:t>
            </a:r>
            <a:r>
              <a:rPr lang="en-US" dirty="0">
                <a:solidFill>
                  <a:srgbClr val="2D2D8A"/>
                </a:solidFill>
                <a:latin typeface="Courier New"/>
                <a:ea typeface="ＭＳ Ｐゴシック" pitchFamily="-107" charset="-128"/>
                <a:cs typeface="Courier New"/>
              </a:rPr>
              <a:t>):</a:t>
            </a:r>
          </a:p>
          <a:p>
            <a:pPr eaLnBrk="1" hangingPunct="1">
              <a:lnSpc>
                <a:spcPct val="90000"/>
              </a:lnSpc>
              <a:buFont typeface="Wingdings" pitchFamily="-107" charset="2"/>
              <a:buNone/>
            </a:pPr>
            <a:r>
              <a:rPr lang="en-US" dirty="0">
                <a:solidFill>
                  <a:srgbClr val="FF0000"/>
                </a:solidFill>
                <a:latin typeface="Courier New"/>
                <a:ea typeface="ＭＳ Ｐゴシック" pitchFamily="-107" charset="-128"/>
                <a:cs typeface="Courier New"/>
              </a:rPr>
              <a:t> </a:t>
            </a:r>
            <a:r>
              <a:rPr lang="en-US" dirty="0" smtClean="0">
                <a:solidFill>
                  <a:srgbClr val="FF0000"/>
                </a:solidFill>
                <a:latin typeface="Courier New"/>
                <a:ea typeface="ＭＳ Ｐゴシック" pitchFamily="-107" charset="-128"/>
                <a:cs typeface="Courier New"/>
              </a:rPr>
              <a:t>   </a:t>
            </a:r>
            <a:r>
              <a:rPr lang="en-US" dirty="0" err="1" smtClean="0">
                <a:solidFill>
                  <a:srgbClr val="FF0000"/>
                </a:solidFill>
                <a:latin typeface="Courier New"/>
                <a:ea typeface="ＭＳ Ｐゴシック" pitchFamily="-107" charset="-128"/>
                <a:cs typeface="Courier New"/>
              </a:rPr>
              <a:t>param</a:t>
            </a:r>
            <a:r>
              <a:rPr lang="en-US" dirty="0">
                <a:solidFill>
                  <a:srgbClr val="FF0000"/>
                </a:solidFill>
                <a:latin typeface="Courier New"/>
                <a:ea typeface="ＭＳ Ｐゴシック" pitchFamily="-107" charset="-128"/>
                <a:cs typeface="Courier New"/>
              </a:rPr>
              <a:t>=param.append(4)</a:t>
            </a:r>
          </a:p>
          <a:p>
            <a:pPr eaLnBrk="1" hangingPunct="1">
              <a:lnSpc>
                <a:spcPct val="90000"/>
              </a:lnSpc>
              <a:buFont typeface="Wingdings" pitchFamily="-107" charset="2"/>
              <a:buNone/>
            </a:pPr>
            <a:r>
              <a:rPr lang="en-US" dirty="0">
                <a:solidFill>
                  <a:srgbClr val="2D2D8A"/>
                </a:solidFill>
                <a:latin typeface="Courier New"/>
                <a:ea typeface="ＭＳ Ｐゴシック" pitchFamily="-107" charset="-128"/>
                <a:cs typeface="Courier New"/>
              </a:rPr>
              <a:t> </a:t>
            </a:r>
            <a:r>
              <a:rPr lang="en-US" dirty="0" smtClean="0">
                <a:solidFill>
                  <a:srgbClr val="2D2D8A"/>
                </a:solidFill>
                <a:latin typeface="Courier New"/>
                <a:ea typeface="ＭＳ Ｐゴシック" pitchFamily="-107" charset="-128"/>
                <a:cs typeface="Courier New"/>
              </a:rPr>
              <a:t>   return </a:t>
            </a:r>
            <a:r>
              <a:rPr lang="en-US" dirty="0" err="1">
                <a:solidFill>
                  <a:srgbClr val="2D2D8A"/>
                </a:solidFill>
                <a:latin typeface="Courier New"/>
                <a:ea typeface="ＭＳ Ｐゴシック" pitchFamily="-107" charset="-128"/>
                <a:cs typeface="Courier New"/>
              </a:rPr>
              <a:t>param</a:t>
            </a: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dirty="0" err="1" smtClean="0">
                <a:solidFill>
                  <a:srgbClr val="2D2D8A"/>
                </a:solidFill>
                <a:latin typeface="Courier New"/>
                <a:ea typeface="ＭＳ Ｐゴシック" pitchFamily="-107" charset="-128"/>
                <a:cs typeface="Courier New"/>
              </a:rPr>
              <a:t>my_list</a:t>
            </a:r>
            <a:r>
              <a:rPr lang="en-US" dirty="0" smtClean="0">
                <a:solidFill>
                  <a:srgbClr val="2D2D8A"/>
                </a:solidFill>
                <a:latin typeface="Courier New"/>
                <a:ea typeface="ＭＳ Ｐゴシック" pitchFamily="-107" charset="-128"/>
                <a:cs typeface="Courier New"/>
              </a:rPr>
              <a:t> </a:t>
            </a:r>
            <a:r>
              <a:rPr lang="en-US" dirty="0">
                <a:solidFill>
                  <a:srgbClr val="2D2D8A"/>
                </a:solidFill>
                <a:latin typeface="Courier New"/>
                <a:ea typeface="ＭＳ Ｐゴシック" pitchFamily="-107" charset="-128"/>
                <a:cs typeface="Courier New"/>
              </a:rPr>
              <a:t>= [1,2,3]</a:t>
            </a:r>
          </a:p>
          <a:p>
            <a:pPr eaLnBrk="1" hangingPunct="1">
              <a:lnSpc>
                <a:spcPct val="90000"/>
              </a:lnSpc>
              <a:buFont typeface="Wingdings" pitchFamily="-107" charset="2"/>
              <a:buNone/>
            </a:pPr>
            <a:r>
              <a:rPr lang="en-US" dirty="0" err="1" smtClean="0">
                <a:solidFill>
                  <a:srgbClr val="2D2D8A"/>
                </a:solidFill>
                <a:latin typeface="Courier New"/>
                <a:ea typeface="ＭＳ Ｐゴシック" pitchFamily="-107" charset="-128"/>
                <a:cs typeface="Courier New"/>
              </a:rPr>
              <a:t>new_list</a:t>
            </a:r>
            <a:r>
              <a:rPr lang="en-US" dirty="0" smtClean="0">
                <a:solidFill>
                  <a:srgbClr val="2D2D8A"/>
                </a:solidFill>
                <a:latin typeface="Courier New"/>
                <a:ea typeface="ＭＳ Ｐゴシック" pitchFamily="-107" charset="-128"/>
                <a:cs typeface="Courier New"/>
              </a:rPr>
              <a:t> </a:t>
            </a:r>
            <a:r>
              <a:rPr lang="en-US" dirty="0">
                <a:solidFill>
                  <a:srgbClr val="2D2D8A"/>
                </a:solidFill>
                <a:latin typeface="Courier New"/>
                <a:ea typeface="ＭＳ Ｐゴシック" pitchFamily="-107" charset="-128"/>
                <a:cs typeface="Courier New"/>
              </a:rPr>
              <a:t>= </a:t>
            </a:r>
            <a:r>
              <a:rPr lang="en-US" dirty="0" err="1" smtClean="0">
                <a:solidFill>
                  <a:srgbClr val="2D2D8A"/>
                </a:solidFill>
                <a:latin typeface="Courier New"/>
                <a:ea typeface="ＭＳ Ｐゴシック" pitchFamily="-107" charset="-128"/>
                <a:cs typeface="Courier New"/>
              </a:rPr>
              <a:t>my_fun</a:t>
            </a:r>
            <a:r>
              <a:rPr lang="en-US" dirty="0" smtClean="0">
                <a:solidFill>
                  <a:srgbClr val="2D2D8A"/>
                </a:solidFill>
                <a:latin typeface="Courier New"/>
                <a:ea typeface="ＭＳ Ｐゴシック" pitchFamily="-107" charset="-128"/>
                <a:cs typeface="Courier New"/>
              </a:rPr>
              <a:t>(</a:t>
            </a:r>
            <a:r>
              <a:rPr lang="en-US" dirty="0" err="1" smtClean="0">
                <a:solidFill>
                  <a:srgbClr val="2D2D8A"/>
                </a:solidFill>
                <a:latin typeface="Courier New"/>
                <a:ea typeface="ＭＳ Ｐゴシック" pitchFamily="-107" charset="-128"/>
                <a:cs typeface="Courier New"/>
              </a:rPr>
              <a:t>my_list</a:t>
            </a:r>
            <a:r>
              <a:rPr lang="en-US" dirty="0" smtClean="0">
                <a:solidFill>
                  <a:srgbClr val="2D2D8A"/>
                </a:solidFill>
                <a:latin typeface="Courier New"/>
                <a:ea typeface="ＭＳ Ｐゴシック" pitchFamily="-107" charset="-128"/>
                <a:cs typeface="Courier New"/>
              </a:rPr>
              <a:t>)</a:t>
            </a: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r>
              <a:rPr lang="en-US" dirty="0" smtClean="0">
                <a:solidFill>
                  <a:srgbClr val="2D2D8A"/>
                </a:solidFill>
                <a:latin typeface="Courier New"/>
                <a:ea typeface="ＭＳ Ｐゴシック" pitchFamily="-107" charset="-128"/>
                <a:cs typeface="Courier New"/>
              </a:rPr>
              <a:t>print(</a:t>
            </a:r>
            <a:r>
              <a:rPr lang="en-US" dirty="0" err="1" smtClean="0">
                <a:solidFill>
                  <a:srgbClr val="2D2D8A"/>
                </a:solidFill>
                <a:latin typeface="Courier New"/>
                <a:ea typeface="ＭＳ Ｐゴシック" pitchFamily="-107" charset="-128"/>
                <a:cs typeface="Courier New"/>
              </a:rPr>
              <a:t>my_list,new_list</a:t>
            </a:r>
            <a:r>
              <a:rPr lang="en-US" dirty="0" smtClean="0">
                <a:solidFill>
                  <a:srgbClr val="2D2D8A"/>
                </a:solidFill>
                <a:latin typeface="Courier New"/>
                <a:ea typeface="ＭＳ Ｐゴシック" pitchFamily="-107" charset="-128"/>
                <a:cs typeface="Courier New"/>
              </a:rPr>
              <a:t>)</a:t>
            </a:r>
            <a:endParaRPr lang="en-US" dirty="0">
              <a:solidFill>
                <a:srgbClr val="2D2D8A"/>
              </a:solidFill>
              <a:latin typeface="Courier New"/>
              <a:ea typeface="ＭＳ Ｐゴシック" pitchFamily="-107" charset="-128"/>
              <a:cs typeface="Courier New"/>
            </a:endParaRPr>
          </a:p>
          <a:p>
            <a:pPr eaLnBrk="1" hangingPunct="1">
              <a:lnSpc>
                <a:spcPct val="90000"/>
              </a:lnSpc>
              <a:buFont typeface="Wingdings" pitchFamily="-107" charset="2"/>
              <a:buNone/>
            </a:pPr>
            <a:endParaRPr lang="en-US" dirty="0">
              <a:ea typeface="ＭＳ Ｐゴシック" pitchFamily="-107" charset="-128"/>
              <a:cs typeface="ＭＳ Ｐゴシック" pitchFamily="-107" charset="-128"/>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4"/>
          <p:cNvSpPr>
            <a:spLocks noChangeArrowheads="1"/>
          </p:cNvSpPr>
          <p:nvPr/>
        </p:nvSpPr>
        <p:spPr bwMode="auto">
          <a:xfrm>
            <a:off x="6810375" y="2362200"/>
            <a:ext cx="21336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4515" name="Line 5"/>
          <p:cNvSpPr>
            <a:spLocks noChangeShapeType="1"/>
          </p:cNvSpPr>
          <p:nvPr/>
        </p:nvSpPr>
        <p:spPr bwMode="auto">
          <a:xfrm>
            <a:off x="7496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4516" name="Line 6"/>
          <p:cNvSpPr>
            <a:spLocks noChangeShapeType="1"/>
          </p:cNvSpPr>
          <p:nvPr/>
        </p:nvSpPr>
        <p:spPr bwMode="auto">
          <a:xfrm>
            <a:off x="8258175" y="23622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4517" name="Text Box 7"/>
          <p:cNvSpPr txBox="1">
            <a:spLocks noChangeArrowheads="1"/>
          </p:cNvSpPr>
          <p:nvPr/>
        </p:nvSpPr>
        <p:spPr bwMode="auto">
          <a:xfrm>
            <a:off x="68865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4518" name="Text Box 8"/>
          <p:cNvSpPr txBox="1">
            <a:spLocks noChangeArrowheads="1"/>
          </p:cNvSpPr>
          <p:nvPr/>
        </p:nvSpPr>
        <p:spPr bwMode="auto">
          <a:xfrm>
            <a:off x="7696200"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4519" name="Text Box 9"/>
          <p:cNvSpPr txBox="1">
            <a:spLocks noChangeArrowheads="1"/>
          </p:cNvSpPr>
          <p:nvPr/>
        </p:nvSpPr>
        <p:spPr bwMode="auto">
          <a:xfrm>
            <a:off x="8334375" y="23622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4520" name="Line 14"/>
          <p:cNvSpPr>
            <a:spLocks noChangeShapeType="1"/>
          </p:cNvSpPr>
          <p:nvPr/>
        </p:nvSpPr>
        <p:spPr bwMode="auto">
          <a:xfrm>
            <a:off x="2971800" y="2438400"/>
            <a:ext cx="3838575"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77161" name="Group 9"/>
          <p:cNvGraphicFramePr>
            <a:graphicFrameLocks noGrp="1"/>
          </p:cNvGraphicFramePr>
          <p:nvPr>
            <p:ph/>
            <p:extLst>
              <p:ext uri="{D42A27DB-BD31-4B8C-83A1-F6EECF244321}">
                <p14:modId xmlns:p14="http://schemas.microsoft.com/office/powerpoint/2010/main" val="1258636523"/>
              </p:ext>
            </p:extLst>
          </p:nvPr>
        </p:nvGraphicFramePr>
        <p:xfrm>
          <a:off x="381000" y="1676400"/>
          <a:ext cx="3200400" cy="1066800"/>
        </p:xfrm>
        <a:graphic>
          <a:graphicData uri="http://schemas.openxmlformats.org/drawingml/2006/table">
            <a:tbl>
              <a:tblPr/>
              <a:tblGrid>
                <a:gridCol w="1676400"/>
                <a:gridCol w="15240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4532"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77173" name="Group 21"/>
          <p:cNvGraphicFramePr>
            <a:graphicFrameLocks noGrp="1"/>
          </p:cNvGraphicFramePr>
          <p:nvPr>
            <p:extLst>
              <p:ext uri="{D42A27DB-BD31-4B8C-83A1-F6EECF244321}">
                <p14:modId xmlns:p14="http://schemas.microsoft.com/office/powerpoint/2010/main" val="1392810453"/>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4544"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64545" name="Line 14"/>
          <p:cNvSpPr>
            <a:spLocks noChangeShapeType="1"/>
          </p:cNvSpPr>
          <p:nvPr/>
        </p:nvSpPr>
        <p:spPr bwMode="auto">
          <a:xfrm flipV="1">
            <a:off x="2895600" y="3048000"/>
            <a:ext cx="3886200" cy="24384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6563"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64"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65"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6566"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6567"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6568"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81257" name="Group 9"/>
          <p:cNvGraphicFramePr>
            <a:graphicFrameLocks noGrp="1"/>
          </p:cNvGraphicFramePr>
          <p:nvPr>
            <p:ph/>
            <p:extLst>
              <p:ext uri="{D42A27DB-BD31-4B8C-83A1-F6EECF244321}">
                <p14:modId xmlns:p14="http://schemas.microsoft.com/office/powerpoint/2010/main" val="1156167484"/>
              </p:ext>
            </p:extLst>
          </p:nvPr>
        </p:nvGraphicFramePr>
        <p:xfrm>
          <a:off x="457200" y="1676400"/>
          <a:ext cx="3352800" cy="1066800"/>
        </p:xfrm>
        <a:graphic>
          <a:graphicData uri="http://schemas.openxmlformats.org/drawingml/2006/table">
            <a:tbl>
              <a:tblPr/>
              <a:tblGrid>
                <a:gridCol w="1676400"/>
                <a:gridCol w="16764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6580"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81269" name="Group 21"/>
          <p:cNvGraphicFramePr>
            <a:graphicFrameLocks noGrp="1"/>
          </p:cNvGraphicFramePr>
          <p:nvPr>
            <p:extLst>
              <p:ext uri="{D42A27DB-BD31-4B8C-83A1-F6EECF244321}">
                <p14:modId xmlns:p14="http://schemas.microsoft.com/office/powerpoint/2010/main" val="3753410013"/>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6592"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66593" name="Line 14"/>
          <p:cNvSpPr>
            <a:spLocks noChangeShapeType="1"/>
          </p:cNvSpPr>
          <p:nvPr/>
        </p:nvSpPr>
        <p:spPr bwMode="auto">
          <a:xfrm flipV="1">
            <a:off x="2895600" y="2971800"/>
            <a:ext cx="3276600" cy="2514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66595"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6596"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4"/>
          <p:cNvSpPr>
            <a:spLocks noChangeArrowheads="1"/>
          </p:cNvSpPr>
          <p:nvPr/>
        </p:nvSpPr>
        <p:spPr bwMode="auto">
          <a:xfrm>
            <a:off x="6172200" y="2514600"/>
            <a:ext cx="2819400" cy="609600"/>
          </a:xfrm>
          <a:prstGeom prst="rect">
            <a:avLst/>
          </a:prstGeom>
          <a:noFill/>
          <a:ln w="28575">
            <a:solidFill>
              <a:schemeClr val="tx1"/>
            </a:solidFill>
            <a:miter lim="800000"/>
            <a:headEnd/>
            <a:tailEnd/>
          </a:ln>
        </p:spPr>
        <p:txBody>
          <a:bodyPr wrap="none" anchor="ctr">
            <a:prstTxWarp prst="textNoShape">
              <a:avLst/>
            </a:prstTxWarp>
          </a:bodyPr>
          <a:lstStyle/>
          <a:p>
            <a:endParaRPr lang="en-US"/>
          </a:p>
        </p:txBody>
      </p:sp>
      <p:sp>
        <p:nvSpPr>
          <p:cNvPr id="68611" name="Line 5"/>
          <p:cNvSpPr>
            <a:spLocks noChangeShapeType="1"/>
          </p:cNvSpPr>
          <p:nvPr/>
        </p:nvSpPr>
        <p:spPr bwMode="auto">
          <a:xfrm>
            <a:off x="6858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12" name="Line 6"/>
          <p:cNvSpPr>
            <a:spLocks noChangeShapeType="1"/>
          </p:cNvSpPr>
          <p:nvPr/>
        </p:nvSpPr>
        <p:spPr bwMode="auto">
          <a:xfrm>
            <a:off x="76200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13" name="Text Box 7"/>
          <p:cNvSpPr txBox="1">
            <a:spLocks noChangeArrowheads="1"/>
          </p:cNvSpPr>
          <p:nvPr/>
        </p:nvSpPr>
        <p:spPr bwMode="auto">
          <a:xfrm>
            <a:off x="62484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1</a:t>
            </a:r>
          </a:p>
        </p:txBody>
      </p:sp>
      <p:sp>
        <p:nvSpPr>
          <p:cNvPr id="68614" name="Text Box 8"/>
          <p:cNvSpPr txBox="1">
            <a:spLocks noChangeArrowheads="1"/>
          </p:cNvSpPr>
          <p:nvPr/>
        </p:nvSpPr>
        <p:spPr bwMode="auto">
          <a:xfrm>
            <a:off x="7058025"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2</a:t>
            </a:r>
          </a:p>
        </p:txBody>
      </p:sp>
      <p:sp>
        <p:nvSpPr>
          <p:cNvPr id="68615" name="Text Box 9"/>
          <p:cNvSpPr txBox="1">
            <a:spLocks noChangeArrowheads="1"/>
          </p:cNvSpPr>
          <p:nvPr/>
        </p:nvSpPr>
        <p:spPr bwMode="auto">
          <a:xfrm>
            <a:off x="76962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3</a:t>
            </a:r>
          </a:p>
        </p:txBody>
      </p:sp>
      <p:sp>
        <p:nvSpPr>
          <p:cNvPr id="68616" name="Line 14"/>
          <p:cNvSpPr>
            <a:spLocks noChangeShapeType="1"/>
          </p:cNvSpPr>
          <p:nvPr/>
        </p:nvSpPr>
        <p:spPr bwMode="auto">
          <a:xfrm>
            <a:off x="2971800" y="2438400"/>
            <a:ext cx="32766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graphicFrame>
        <p:nvGraphicFramePr>
          <p:cNvPr id="183305" name="Group 9"/>
          <p:cNvGraphicFramePr>
            <a:graphicFrameLocks noGrp="1"/>
          </p:cNvGraphicFramePr>
          <p:nvPr>
            <p:ph/>
            <p:extLst>
              <p:ext uri="{D42A27DB-BD31-4B8C-83A1-F6EECF244321}">
                <p14:modId xmlns:p14="http://schemas.microsoft.com/office/powerpoint/2010/main" val="892192889"/>
              </p:ext>
            </p:extLst>
          </p:nvPr>
        </p:nvGraphicFramePr>
        <p:xfrm>
          <a:off x="457200" y="1676400"/>
          <a:ext cx="3352800" cy="1066800"/>
        </p:xfrm>
        <a:graphic>
          <a:graphicData uri="http://schemas.openxmlformats.org/drawingml/2006/table">
            <a:tbl>
              <a:tblPr/>
              <a:tblGrid>
                <a:gridCol w="1676400"/>
                <a:gridCol w="16764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smtClean="0">
                          <a:ln>
                            <a:noFill/>
                          </a:ln>
                          <a:solidFill>
                            <a:schemeClr val="tx1"/>
                          </a:solidFill>
                          <a:effectLst/>
                          <a:latin typeface="Courier New"/>
                          <a:ea typeface="ＭＳ Ｐゴシック" pitchFamily="-108" charset="-128"/>
                          <a:cs typeface="Courier New"/>
                        </a:rPr>
                        <a:t>my_list</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endParaRPr kumimoji="0" lang="en-US" sz="28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8628" name="Text Box 20"/>
          <p:cNvSpPr txBox="1">
            <a:spLocks noChangeArrowheads="1"/>
          </p:cNvSpPr>
          <p:nvPr/>
        </p:nvSpPr>
        <p:spPr bwMode="auto">
          <a:xfrm>
            <a:off x="533400" y="914400"/>
            <a:ext cx="3341688" cy="579438"/>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Main Namespace</a:t>
            </a:r>
          </a:p>
        </p:txBody>
      </p:sp>
      <p:graphicFrame>
        <p:nvGraphicFramePr>
          <p:cNvPr id="183317" name="Group 21"/>
          <p:cNvGraphicFramePr>
            <a:graphicFrameLocks noGrp="1"/>
          </p:cNvGraphicFramePr>
          <p:nvPr>
            <p:extLst>
              <p:ext uri="{D42A27DB-BD31-4B8C-83A1-F6EECF244321}">
                <p14:modId xmlns:p14="http://schemas.microsoft.com/office/powerpoint/2010/main" val="3821400454"/>
              </p:ext>
            </p:extLst>
          </p:nvPr>
        </p:nvGraphicFramePr>
        <p:xfrm>
          <a:off x="609600" y="4648200"/>
          <a:ext cx="3200400" cy="1066800"/>
        </p:xfrm>
        <a:graphic>
          <a:graphicData uri="http://schemas.openxmlformats.org/drawingml/2006/table">
            <a:tbl>
              <a:tblPr/>
              <a:tblGrid>
                <a:gridCol w="1600200"/>
                <a:gridCol w="1600200"/>
              </a:tblGrid>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Name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533400">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err="1">
                          <a:ln>
                            <a:noFill/>
                          </a:ln>
                          <a:solidFill>
                            <a:schemeClr val="tx1"/>
                          </a:solidFill>
                          <a:effectLst/>
                          <a:latin typeface="Courier New"/>
                          <a:ea typeface="ＭＳ Ｐゴシック" pitchFamily="-108" charset="-128"/>
                          <a:cs typeface="Courier New"/>
                        </a:rPr>
                        <a:t>param</a:t>
                      </a:r>
                      <a:endParaRPr kumimoji="0" lang="en-US" sz="2800" b="0" i="0" u="none" strike="noStrike" cap="none" normalizeH="0" baseline="0" dirty="0">
                        <a:ln>
                          <a:noFill/>
                        </a:ln>
                        <a:solidFill>
                          <a:schemeClr val="tx1"/>
                        </a:solidFill>
                        <a:effectLst/>
                        <a:latin typeface="Courier New"/>
                        <a:ea typeface="ＭＳ Ｐゴシック" pitchFamily="-108" charset="-128"/>
                        <a:cs typeface="Courier New"/>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bg2"/>
                        </a:buClr>
                        <a:buSzPct val="75000"/>
                        <a:buFont typeface="Wingdings" pitchFamily="-108" charset="2"/>
                        <a:buNone/>
                        <a:tabLst/>
                      </a:pPr>
                      <a:r>
                        <a:rPr kumimoji="0" lang="en-US" sz="2800" b="0" i="0" u="none" strike="noStrike" cap="none" normalizeH="0" baseline="0" dirty="0">
                          <a:ln>
                            <a:noFill/>
                          </a:ln>
                          <a:solidFill>
                            <a:schemeClr val="tx1"/>
                          </a:solidFill>
                          <a:effectLst/>
                          <a:latin typeface="Courier New"/>
                          <a:ea typeface="ＭＳ Ｐゴシック" pitchFamily="-108" charset="-128"/>
                          <a:cs typeface="Courier New"/>
                        </a:rPr>
                        <a:t>None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68640" name="Text Box 32"/>
          <p:cNvSpPr txBox="1">
            <a:spLocks noChangeArrowheads="1"/>
          </p:cNvSpPr>
          <p:nvPr/>
        </p:nvSpPr>
        <p:spPr bwMode="auto">
          <a:xfrm>
            <a:off x="762000" y="4038600"/>
            <a:ext cx="2237474" cy="369332"/>
          </a:xfrm>
          <a:prstGeom prst="rect">
            <a:avLst/>
          </a:prstGeom>
          <a:noFill/>
          <a:ln w="9525">
            <a:noFill/>
            <a:miter lim="800000"/>
            <a:headEnd/>
            <a:tailEnd/>
          </a:ln>
        </p:spPr>
        <p:txBody>
          <a:bodyPr wrap="none">
            <a:prstTxWarp prst="textNoShape">
              <a:avLst/>
            </a:prstTxWarp>
            <a:spAutoFit/>
          </a:bodyPr>
          <a:lstStyle/>
          <a:p>
            <a:r>
              <a:rPr lang="en-US" dirty="0" err="1" smtClean="0">
                <a:solidFill>
                  <a:schemeClr val="tx1"/>
                </a:solidFill>
              </a:rPr>
              <a:t>my_fun</a:t>
            </a:r>
            <a:r>
              <a:rPr lang="en-US" dirty="0" smtClean="0">
                <a:solidFill>
                  <a:schemeClr val="tx1"/>
                </a:solidFill>
              </a:rPr>
              <a:t> </a:t>
            </a:r>
            <a:r>
              <a:rPr lang="en-US" dirty="0">
                <a:solidFill>
                  <a:schemeClr val="tx1"/>
                </a:solidFill>
              </a:rPr>
              <a:t>Namespace</a:t>
            </a:r>
          </a:p>
        </p:txBody>
      </p:sp>
      <p:sp>
        <p:nvSpPr>
          <p:cNvPr id="68642" name="Line 6"/>
          <p:cNvSpPr>
            <a:spLocks noChangeShapeType="1"/>
          </p:cNvSpPr>
          <p:nvPr/>
        </p:nvSpPr>
        <p:spPr bwMode="auto">
          <a:xfrm>
            <a:off x="8305800" y="2514600"/>
            <a:ext cx="0" cy="609600"/>
          </a:xfrm>
          <a:prstGeom prst="line">
            <a:avLst/>
          </a:prstGeom>
          <a:noFill/>
          <a:ln w="28575">
            <a:solidFill>
              <a:schemeClr val="tx1"/>
            </a:solidFill>
            <a:round/>
            <a:headEnd/>
            <a:tailEnd/>
          </a:ln>
        </p:spPr>
        <p:txBody>
          <a:bodyPr>
            <a:prstTxWarp prst="textNoShape">
              <a:avLst/>
            </a:prstTxWarp>
          </a:bodyPr>
          <a:lstStyle/>
          <a:p>
            <a:endParaRPr lang="en-US"/>
          </a:p>
        </p:txBody>
      </p:sp>
      <p:sp>
        <p:nvSpPr>
          <p:cNvPr id="68643" name="Text Box 9"/>
          <p:cNvSpPr txBox="1">
            <a:spLocks noChangeArrowheads="1"/>
          </p:cNvSpPr>
          <p:nvPr/>
        </p:nvSpPr>
        <p:spPr bwMode="auto">
          <a:xfrm>
            <a:off x="8382000" y="2514600"/>
            <a:ext cx="409575" cy="579438"/>
          </a:xfrm>
          <a:prstGeom prst="rect">
            <a:avLst/>
          </a:prstGeom>
          <a:noFill/>
          <a:ln w="9525">
            <a:noFill/>
            <a:miter lim="800000"/>
            <a:headEnd/>
            <a:tailEnd/>
          </a:ln>
        </p:spPr>
        <p:txBody>
          <a:bodyPr wrap="none">
            <a:prstTxWarp prst="textNoShape">
              <a:avLst/>
            </a:prstTxWarp>
            <a:spAutoFit/>
          </a:bodyPr>
          <a:lstStyle/>
          <a:p>
            <a:r>
              <a:rPr lang="en-US">
                <a:solidFill>
                  <a:srgbClr val="FF0000"/>
                </a:solidFill>
              </a:rPr>
              <a:t>4</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scope</a:t>
            </a:r>
            <a:endParaRPr lang="en-US" dirty="0"/>
          </a:p>
        </p:txBody>
      </p:sp>
      <p:sp>
        <p:nvSpPr>
          <p:cNvPr id="3" name="Content Placeholder 2"/>
          <p:cNvSpPr>
            <a:spLocks noGrp="1"/>
          </p:cNvSpPr>
          <p:nvPr>
            <p:ph idx="1"/>
          </p:nvPr>
        </p:nvSpPr>
        <p:spPr/>
        <p:txBody>
          <a:bodyPr/>
          <a:lstStyle/>
          <a:p>
            <a:pPr>
              <a:buNone/>
            </a:pPr>
            <a:r>
              <a:rPr lang="en-US" dirty="0" smtClean="0"/>
              <a:t>“The set of program statements over which a variable exists, i.e., can be referred to”</a:t>
            </a:r>
          </a:p>
          <a:p>
            <a:r>
              <a:rPr lang="en-US" dirty="0" smtClean="0"/>
              <a:t>it is about understanding, for any variable, what its associated value is.</a:t>
            </a:r>
          </a:p>
          <a:p>
            <a:r>
              <a:rPr lang="en-US" dirty="0" smtClean="0"/>
              <a:t>the problem is that multiple namespaces might be involved</a:t>
            </a:r>
          </a:p>
          <a:p>
            <a:pPr>
              <a:buNone/>
            </a:pP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1026"/>
          <p:cNvSpPr>
            <a:spLocks noGrp="1" noChangeArrowheads="1"/>
          </p:cNvSpPr>
          <p:nvPr>
            <p:ph type="title"/>
          </p:nvPr>
        </p:nvSpPr>
        <p:spPr/>
        <p:txBody>
          <a:bodyPr/>
          <a:lstStyle/>
          <a:p>
            <a:r>
              <a:rPr lang="en-US" smtClean="0"/>
              <a:t>assignment to a local</a:t>
            </a:r>
            <a:endParaRPr lang="en-US"/>
          </a:p>
        </p:txBody>
      </p:sp>
      <p:sp>
        <p:nvSpPr>
          <p:cNvPr id="70660" name="Rectangle 1027"/>
          <p:cNvSpPr>
            <a:spLocks noGrp="1" noChangeArrowheads="1"/>
          </p:cNvSpPr>
          <p:nvPr>
            <p:ph idx="1"/>
          </p:nvPr>
        </p:nvSpPr>
        <p:spPr/>
        <p:txBody>
          <a:bodyPr/>
          <a:lstStyle/>
          <a:p>
            <a:r>
              <a:rPr lang="en-US" smtClean="0"/>
              <a:t>assignment creates a local variable</a:t>
            </a:r>
          </a:p>
          <a:p>
            <a:r>
              <a:rPr lang="en-US" smtClean="0"/>
              <a:t>changes to a local variable affects only the local context, even if it is a parameter and mutable</a:t>
            </a:r>
          </a:p>
          <a:p>
            <a:r>
              <a:rPr lang="en-US" smtClean="0"/>
              <a:t>If a variable is assigned locally, cannot reference it before this assignment, even if it exists in main as well</a:t>
            </a:r>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2"/>
          <p:cNvSpPr>
            <a:spLocks noGrp="1" noChangeArrowheads="1"/>
          </p:cNvSpPr>
          <p:nvPr>
            <p:ph type="title"/>
          </p:nvPr>
        </p:nvSpPr>
        <p:spPr/>
        <p:txBody>
          <a:bodyPr/>
          <a:lstStyle/>
          <a:p>
            <a:pPr eaLnBrk="1" hangingPunct="1"/>
            <a:r>
              <a:rPr lang="en-US" smtClean="0">
                <a:ea typeface="ＭＳ Ｐゴシック" pitchFamily="-107" charset="-128"/>
                <a:cs typeface="ＭＳ Ｐゴシック" pitchFamily="-107" charset="-128"/>
              </a:rPr>
              <a:t>Default and Named parameters</a:t>
            </a:r>
            <a:endParaRPr lang="en-US">
              <a:ea typeface="ＭＳ Ｐゴシック" pitchFamily="-107" charset="-128"/>
              <a:cs typeface="ＭＳ Ｐゴシック" pitchFamily="-107" charset="-128"/>
            </a:endParaRPr>
          </a:p>
        </p:txBody>
      </p:sp>
      <p:sp>
        <p:nvSpPr>
          <p:cNvPr id="71684" name="Rectangle 3"/>
          <p:cNvSpPr>
            <a:spLocks noGrp="1" noChangeArrowheads="1"/>
          </p:cNvSpPr>
          <p:nvPr>
            <p:ph idx="1"/>
          </p:nvPr>
        </p:nvSpPr>
        <p:spPr>
          <a:xfrm>
            <a:off x="457200" y="1447800"/>
            <a:ext cx="8382000" cy="3886200"/>
          </a:xfrm>
        </p:spPr>
        <p:txBody>
          <a:bodyPr/>
          <a:lstStyle/>
          <a:p>
            <a:pPr eaLnBrk="1" hangingPunct="1">
              <a:lnSpc>
                <a:spcPct val="90000"/>
              </a:lnSpc>
              <a:buFont typeface="Wingdings" pitchFamily="-107" charset="2"/>
              <a:buNone/>
            </a:pPr>
            <a:r>
              <a:rPr lang="en-US" sz="2800" b="1" dirty="0" smtClean="0">
                <a:solidFill>
                  <a:srgbClr val="CC3300"/>
                </a:solidFill>
                <a:latin typeface="Courier New"/>
                <a:ea typeface="ＭＳ Ｐゴシック" pitchFamily="-107" charset="-128"/>
                <a:cs typeface="Courier New"/>
              </a:rPr>
              <a:t>def</a:t>
            </a:r>
            <a:r>
              <a:rPr lang="en-US" sz="2800" dirty="0" smtClean="0">
                <a:latin typeface="Courier New"/>
                <a:ea typeface="ＭＳ Ｐゴシック" pitchFamily="-107" charset="-128"/>
                <a:cs typeface="Courier New"/>
              </a:rPr>
              <a:t> </a:t>
            </a:r>
            <a:r>
              <a:rPr lang="en-US" sz="2800" b="1" dirty="0" smtClean="0">
                <a:solidFill>
                  <a:schemeClr val="hlink"/>
                </a:solidFill>
                <a:latin typeface="Courier New"/>
                <a:ea typeface="ＭＳ Ｐゴシック" pitchFamily="-107" charset="-128"/>
                <a:cs typeface="Courier New"/>
              </a:rPr>
              <a:t>box</a:t>
            </a:r>
            <a:r>
              <a:rPr lang="en-US" sz="2800" dirty="0" smtClean="0">
                <a:solidFill>
                  <a:srgbClr val="000000"/>
                </a:solidFill>
                <a:latin typeface="Courier New"/>
                <a:ea typeface="ＭＳ Ｐゴシック" pitchFamily="-107" charset="-128"/>
                <a:cs typeface="Courier New"/>
              </a:rPr>
              <a:t>(height=</a:t>
            </a:r>
            <a:r>
              <a:rPr lang="en-US" sz="2800" dirty="0" smtClean="0">
                <a:solidFill>
                  <a:schemeClr val="hlink"/>
                </a:solidFill>
                <a:latin typeface="Courier New"/>
                <a:ea typeface="ＭＳ Ｐゴシック" pitchFamily="-107" charset="-128"/>
                <a:cs typeface="Courier New"/>
              </a:rPr>
              <a:t>10</a:t>
            </a:r>
            <a:r>
              <a:rPr lang="en-US" sz="2800" dirty="0" smtClean="0">
                <a:solidFill>
                  <a:srgbClr val="000000"/>
                </a:solidFill>
                <a:latin typeface="Courier New"/>
                <a:ea typeface="ＭＳ Ｐゴシック" pitchFamily="-107" charset="-128"/>
                <a:cs typeface="Courier New"/>
              </a:rPr>
              <a:t>,width=</a:t>
            </a:r>
            <a:r>
              <a:rPr lang="en-US" sz="2800" dirty="0" smtClean="0">
                <a:solidFill>
                  <a:schemeClr val="hlink"/>
                </a:solidFill>
                <a:latin typeface="Courier New"/>
                <a:ea typeface="ＭＳ Ｐゴシック" pitchFamily="-107" charset="-128"/>
                <a:cs typeface="Courier New"/>
              </a:rPr>
              <a:t>10</a:t>
            </a:r>
            <a:r>
              <a:rPr lang="en-US" sz="2800" dirty="0" smtClean="0">
                <a:solidFill>
                  <a:srgbClr val="000000"/>
                </a:solidFill>
                <a:latin typeface="Courier New"/>
                <a:ea typeface="ＭＳ Ｐゴシック" pitchFamily="-107" charset="-128"/>
                <a:cs typeface="Courier New"/>
              </a:rPr>
              <a:t>,depth=</a:t>
            </a:r>
            <a:r>
              <a:rPr lang="en-US" sz="2800" dirty="0" smtClean="0">
                <a:solidFill>
                  <a:schemeClr val="hlink"/>
                </a:solidFill>
                <a:latin typeface="Courier New"/>
                <a:ea typeface="ＭＳ Ｐゴシック" pitchFamily="-107" charset="-128"/>
                <a:cs typeface="Courier New"/>
              </a:rPr>
              <a:t>10</a:t>
            </a:r>
            <a:r>
              <a:rPr lang="en-US" sz="2800" dirty="0" smtClean="0">
                <a:solidFill>
                  <a:srgbClr val="000000"/>
                </a:solidFill>
                <a:latin typeface="Courier New"/>
                <a:ea typeface="ＭＳ Ｐゴシック" pitchFamily="-107" charset="-128"/>
                <a:cs typeface="Courier New"/>
              </a:rPr>
              <a:t>,</a:t>
            </a:r>
            <a:r>
              <a:rPr lang="en-US" sz="2800" dirty="0" smtClean="0">
                <a:latin typeface="Courier New"/>
                <a:ea typeface="ＭＳ Ｐゴシック" pitchFamily="-107" charset="-128"/>
                <a:cs typeface="Courier New"/>
              </a:rPr>
              <a:t> </a:t>
            </a:r>
            <a:r>
              <a:rPr lang="en-US" sz="2800" dirty="0" smtClean="0">
                <a:solidFill>
                  <a:srgbClr val="000000"/>
                </a:solidFill>
                <a:latin typeface="Courier New"/>
                <a:ea typeface="ＭＳ Ｐゴシック" pitchFamily="-107" charset="-128"/>
                <a:cs typeface="Courier New"/>
              </a:rPr>
              <a:t>		color= </a:t>
            </a:r>
            <a:r>
              <a:rPr lang="en-US" sz="2800" dirty="0" smtClean="0">
                <a:solidFill>
                  <a:schemeClr val="hlink"/>
                </a:solidFill>
                <a:latin typeface="Courier New"/>
                <a:ea typeface="ＭＳ Ｐゴシック" pitchFamily="-107" charset="-128"/>
                <a:cs typeface="Courier New"/>
              </a:rPr>
              <a:t>"blue"</a:t>
            </a:r>
            <a:r>
              <a:rPr lang="en-US" sz="2800" dirty="0" smtClean="0">
                <a:solidFill>
                  <a:srgbClr val="808000"/>
                </a:solidFill>
                <a:latin typeface="Courier New"/>
                <a:ea typeface="ＭＳ Ｐゴシック" pitchFamily="-107" charset="-128"/>
                <a:cs typeface="Courier New"/>
              </a:rPr>
              <a:t> </a:t>
            </a:r>
            <a:r>
              <a:rPr lang="en-US" sz="2800" dirty="0" smtClean="0">
                <a:solidFill>
                  <a:srgbClr val="000000"/>
                </a:solidFill>
                <a:latin typeface="Courier New"/>
                <a:ea typeface="ＭＳ Ｐゴシック" pitchFamily="-107" charset="-128"/>
                <a:cs typeface="Courier New"/>
              </a:rPr>
              <a:t>):</a:t>
            </a:r>
            <a:r>
              <a:rPr lang="en-US" sz="2800" dirty="0" smtClean="0">
                <a:latin typeface="Courier New"/>
                <a:ea typeface="ＭＳ Ｐゴシック" pitchFamily="-107" charset="-128"/>
                <a:cs typeface="Courier New"/>
              </a:rPr>
              <a:t/>
            </a:r>
            <a:br>
              <a:rPr lang="en-US" sz="2800" dirty="0" smtClean="0">
                <a:latin typeface="Courier New"/>
                <a:ea typeface="ＭＳ Ｐゴシック" pitchFamily="-107" charset="-128"/>
                <a:cs typeface="Courier New"/>
              </a:rPr>
            </a:br>
            <a:r>
              <a:rPr lang="en-US" sz="2800" dirty="0" smtClean="0">
                <a:latin typeface="Courier New"/>
                <a:ea typeface="ＭＳ Ｐゴシック" pitchFamily="-107" charset="-128"/>
                <a:cs typeface="Courier New"/>
              </a:rPr>
              <a:t>        </a:t>
            </a:r>
            <a:r>
              <a:rPr lang="en-US" sz="2800" dirty="0" smtClean="0">
                <a:solidFill>
                  <a:srgbClr val="000000"/>
                </a:solidFill>
                <a:latin typeface="Courier New"/>
                <a:ea typeface="ＭＳ Ｐゴシック" pitchFamily="-107" charset="-128"/>
                <a:cs typeface="Courier New"/>
              </a:rPr>
              <a:t>...</a:t>
            </a:r>
            <a:r>
              <a:rPr lang="en-US" sz="2800" dirty="0" smtClean="0">
                <a:latin typeface="Courier New"/>
                <a:ea typeface="ＭＳ Ｐゴシック" pitchFamily="-107" charset="-128"/>
                <a:cs typeface="Courier New"/>
              </a:rPr>
              <a:t> </a:t>
            </a:r>
            <a:r>
              <a:rPr lang="en-US" sz="2800" i="1" dirty="0" smtClean="0">
                <a:solidFill>
                  <a:srgbClr val="000000"/>
                </a:solidFill>
                <a:latin typeface="Courier New"/>
                <a:ea typeface="ＭＳ Ｐゴシック" pitchFamily="-107" charset="-128"/>
                <a:cs typeface="Courier New"/>
              </a:rPr>
              <a:t>do</a:t>
            </a:r>
            <a:r>
              <a:rPr lang="en-US" sz="2800" i="1" dirty="0" smtClean="0">
                <a:latin typeface="Courier New"/>
                <a:ea typeface="ＭＳ Ｐゴシック" pitchFamily="-107" charset="-128"/>
                <a:cs typeface="Courier New"/>
              </a:rPr>
              <a:t> </a:t>
            </a:r>
            <a:r>
              <a:rPr lang="en-US" sz="2800" i="1" dirty="0" smtClean="0">
                <a:solidFill>
                  <a:srgbClr val="000000"/>
                </a:solidFill>
                <a:latin typeface="Courier New"/>
                <a:ea typeface="ＭＳ Ｐゴシック" pitchFamily="-107" charset="-128"/>
                <a:cs typeface="Courier New"/>
              </a:rPr>
              <a:t>something</a:t>
            </a:r>
            <a:r>
              <a:rPr lang="en-US" sz="2800" dirty="0" smtClean="0">
                <a:latin typeface="Courier New"/>
                <a:ea typeface="ＭＳ Ｐゴシック" pitchFamily="-107" charset="-128"/>
                <a:cs typeface="Courier New"/>
              </a:rPr>
              <a:t> </a:t>
            </a:r>
            <a:r>
              <a:rPr lang="en-US" sz="2800" dirty="0" smtClean="0">
                <a:solidFill>
                  <a:srgbClr val="000000"/>
                </a:solidFill>
                <a:latin typeface="Courier New"/>
                <a:ea typeface="ＭＳ Ｐゴシック" pitchFamily="-107" charset="-128"/>
                <a:cs typeface="Courier New"/>
              </a:rPr>
              <a:t>...</a:t>
            </a:r>
            <a:r>
              <a:rPr lang="en-US" sz="2800" dirty="0" smtClean="0">
                <a:latin typeface="Courier New"/>
                <a:ea typeface="ＭＳ Ｐゴシック" pitchFamily="-107" charset="-128"/>
                <a:cs typeface="Courier New"/>
              </a:rPr>
              <a:t> </a:t>
            </a:r>
          </a:p>
          <a:p>
            <a:pPr eaLnBrk="1" hangingPunct="1">
              <a:lnSpc>
                <a:spcPct val="90000"/>
              </a:lnSpc>
              <a:buFont typeface="Wingdings" pitchFamily="-107" charset="2"/>
              <a:buNone/>
            </a:pPr>
            <a:endParaRPr lang="en-US" sz="2800" dirty="0" smtClean="0">
              <a:ea typeface="ＭＳ Ｐゴシック" pitchFamily="-107" charset="-128"/>
              <a:cs typeface="ＭＳ Ｐゴシック" pitchFamily="-107" charset="-128"/>
            </a:endParaRPr>
          </a:p>
          <a:p>
            <a:pPr eaLnBrk="1" hangingPunct="1">
              <a:lnSpc>
                <a:spcPct val="90000"/>
              </a:lnSpc>
              <a:buFont typeface="Wingdings" pitchFamily="-107" charset="2"/>
              <a:buNone/>
            </a:pPr>
            <a:r>
              <a:rPr lang="en-US" sz="2800" dirty="0" smtClean="0">
                <a:ea typeface="ＭＳ Ｐゴシック" pitchFamily="-107" charset="-128"/>
                <a:cs typeface="ＭＳ Ｐゴシック" pitchFamily="-107" charset="-128"/>
              </a:rPr>
              <a:t>The parameter assignment means two things:</a:t>
            </a:r>
          </a:p>
          <a:p>
            <a:pPr eaLnBrk="1" hangingPunct="1">
              <a:lnSpc>
                <a:spcPct val="90000"/>
              </a:lnSpc>
            </a:pPr>
            <a:r>
              <a:rPr lang="en-US" sz="2800" dirty="0" smtClean="0">
                <a:ea typeface="ＭＳ Ｐゴシック" pitchFamily="-107" charset="-128"/>
                <a:cs typeface="ＭＳ Ｐゴシック" pitchFamily="-107" charset="-128"/>
              </a:rPr>
              <a:t>if the caller does not provide a value, the default is the parameter assigned value</a:t>
            </a:r>
          </a:p>
          <a:p>
            <a:pPr eaLnBrk="1" hangingPunct="1">
              <a:lnSpc>
                <a:spcPct val="90000"/>
              </a:lnSpc>
            </a:pPr>
            <a:r>
              <a:rPr lang="en-US" sz="2800" dirty="0" smtClean="0">
                <a:ea typeface="ＭＳ Ｐゴシック" pitchFamily="-107" charset="-128"/>
                <a:cs typeface="ＭＳ Ｐゴシック" pitchFamily="-107" charset="-128"/>
              </a:rPr>
              <a:t>you can get around the order of parameters by using the name </a:t>
            </a:r>
          </a:p>
          <a:p>
            <a:pPr eaLnBrk="1" hangingPunct="1">
              <a:lnSpc>
                <a:spcPct val="90000"/>
              </a:lnSpc>
            </a:pPr>
            <a:endParaRPr lang="en-US" sz="2800" dirty="0">
              <a:ea typeface="ＭＳ Ｐゴシック" pitchFamily="-107" charset="-128"/>
              <a:cs typeface="ＭＳ Ｐゴシック" pitchFamily="-107" charset="-128"/>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2"/>
          <p:cNvSpPr>
            <a:spLocks noGrp="1" noChangeArrowheads="1"/>
          </p:cNvSpPr>
          <p:nvPr>
            <p:ph type="title"/>
          </p:nvPr>
        </p:nvSpPr>
        <p:spPr/>
        <p:txBody>
          <a:bodyPr/>
          <a:lstStyle/>
          <a:p>
            <a:r>
              <a:rPr lang="en-US" smtClean="0"/>
              <a:t>Defaults</a:t>
            </a:r>
            <a:endParaRPr lang="en-US"/>
          </a:p>
        </p:txBody>
      </p:sp>
      <p:sp>
        <p:nvSpPr>
          <p:cNvPr id="73732" name="Rectangle 3"/>
          <p:cNvSpPr>
            <a:spLocks noGrp="1" noChangeArrowheads="1"/>
          </p:cNvSpPr>
          <p:nvPr>
            <p:ph idx="1"/>
          </p:nvPr>
        </p:nvSpPr>
        <p:spPr>
          <a:xfrm>
            <a:off x="0" y="1600200"/>
            <a:ext cx="9144000" cy="4525963"/>
          </a:xfrm>
        </p:spPr>
        <p:txBody>
          <a:bodyPr/>
          <a:lstStyle/>
          <a:p>
            <a:pPr>
              <a:buNone/>
            </a:pPr>
            <a:r>
              <a:rPr lang="en-US" sz="2800" dirty="0" err="1" smtClean="0">
                <a:solidFill>
                  <a:srgbClr val="2D2D8A"/>
                </a:solidFill>
                <a:latin typeface="Courier New"/>
                <a:cs typeface="Courier New"/>
              </a:rPr>
              <a:t>def</a:t>
            </a:r>
            <a:r>
              <a:rPr lang="en-US" sz="2800" dirty="0" smtClean="0">
                <a:solidFill>
                  <a:srgbClr val="2D2D8A"/>
                </a:solidFill>
                <a:latin typeface="Courier New"/>
                <a:cs typeface="Courier New"/>
              </a:rPr>
              <a:t> box(height=10,width=10,length=10):</a:t>
            </a:r>
          </a:p>
          <a:p>
            <a:pPr>
              <a:buNone/>
            </a:pPr>
            <a:r>
              <a:rPr lang="en-US" sz="2800" dirty="0" smtClean="0">
                <a:solidFill>
                  <a:srgbClr val="2D2D8A"/>
                </a:solidFill>
                <a:latin typeface="Courier New"/>
                <a:cs typeface="Courier New"/>
              </a:rPr>
              <a:t>     print(</a:t>
            </a:r>
            <a:r>
              <a:rPr lang="en-US" sz="2800" dirty="0" err="1" smtClean="0">
                <a:solidFill>
                  <a:srgbClr val="2D2D8A"/>
                </a:solidFill>
                <a:latin typeface="Courier New"/>
                <a:cs typeface="Courier New"/>
              </a:rPr>
              <a:t>height,width,length</a:t>
            </a:r>
            <a:r>
              <a:rPr lang="en-US" sz="2800" dirty="0" smtClean="0">
                <a:solidFill>
                  <a:srgbClr val="2D2D8A"/>
                </a:solidFill>
                <a:latin typeface="Courier New"/>
                <a:cs typeface="Courier New"/>
              </a:rPr>
              <a:t>)</a:t>
            </a:r>
          </a:p>
          <a:p>
            <a:pPr>
              <a:buNone/>
            </a:pPr>
            <a:endParaRPr lang="en-US" dirty="0" smtClean="0">
              <a:solidFill>
                <a:srgbClr val="2D2D8A"/>
              </a:solidFill>
              <a:latin typeface="Courier New"/>
              <a:cs typeface="Courier New"/>
            </a:endParaRPr>
          </a:p>
          <a:p>
            <a:pPr>
              <a:buNone/>
            </a:pPr>
            <a:r>
              <a:rPr lang="en-US" dirty="0" smtClean="0">
                <a:solidFill>
                  <a:srgbClr val="2D2D8A"/>
                </a:solidFill>
                <a:latin typeface="Courier New"/>
                <a:cs typeface="Courier New"/>
              </a:rPr>
              <a:t>box()</a:t>
            </a:r>
            <a:r>
              <a:rPr lang="en-US" dirty="0" smtClean="0">
                <a:solidFill>
                  <a:srgbClr val="2D2D8A"/>
                </a:solidFill>
              </a:rPr>
              <a:t>	</a:t>
            </a:r>
            <a:r>
              <a:rPr lang="en-US" dirty="0" smtClean="0">
                <a:solidFill>
                  <a:srgbClr val="419999"/>
                </a:solidFill>
              </a:rPr>
              <a:t># prints 10 10 10</a:t>
            </a:r>
            <a:endParaRPr lang="en-US" dirty="0">
              <a:solidFill>
                <a:srgbClr val="419999"/>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p:txBody>
          <a:bodyPr/>
          <a:lstStyle/>
          <a:p>
            <a:r>
              <a:rPr lang="en-US" smtClean="0"/>
              <a:t>Named parameter</a:t>
            </a:r>
            <a:endParaRPr lang="en-US"/>
          </a:p>
        </p:txBody>
      </p:sp>
      <p:sp>
        <p:nvSpPr>
          <p:cNvPr id="75780" name="Rectangle 3"/>
          <p:cNvSpPr>
            <a:spLocks noGrp="1" noChangeArrowheads="1"/>
          </p:cNvSpPr>
          <p:nvPr>
            <p:ph idx="1"/>
          </p:nvPr>
        </p:nvSpPr>
        <p:spPr>
          <a:xfrm>
            <a:off x="76200" y="1600200"/>
            <a:ext cx="8610600" cy="4525963"/>
          </a:xfrm>
        </p:spPr>
        <p:txBody>
          <a:bodyPr/>
          <a:lstStyle/>
          <a:p>
            <a:pPr>
              <a:buNone/>
            </a:pPr>
            <a:r>
              <a:rPr lang="en-US" sz="2800" dirty="0" smtClean="0">
                <a:solidFill>
                  <a:schemeClr val="accent6"/>
                </a:solidFill>
                <a:latin typeface="Courier New"/>
                <a:cs typeface="Courier New"/>
              </a:rPr>
              <a:t>def box (height=10,width=10,length=10):</a:t>
            </a:r>
          </a:p>
          <a:p>
            <a:pPr>
              <a:buNone/>
            </a:pPr>
            <a:r>
              <a:rPr lang="en-US" sz="2800" dirty="0" smtClean="0">
                <a:solidFill>
                  <a:schemeClr val="accent6"/>
                </a:solidFill>
                <a:latin typeface="Courier New"/>
                <a:cs typeface="Courier New"/>
              </a:rPr>
              <a:t>     print(</a:t>
            </a:r>
            <a:r>
              <a:rPr lang="en-US" sz="2800" dirty="0" err="1" smtClean="0">
                <a:solidFill>
                  <a:schemeClr val="accent6"/>
                </a:solidFill>
                <a:latin typeface="Courier New"/>
                <a:cs typeface="Courier New"/>
              </a:rPr>
              <a:t>height,width,length</a:t>
            </a:r>
            <a:r>
              <a:rPr lang="en-US" sz="2800" dirty="0" smtClean="0">
                <a:solidFill>
                  <a:schemeClr val="accent6"/>
                </a:solidFill>
                <a:latin typeface="Courier New"/>
                <a:cs typeface="Courier New"/>
              </a:rPr>
              <a:t>)</a:t>
            </a:r>
          </a:p>
          <a:p>
            <a:pPr>
              <a:buNone/>
            </a:pPr>
            <a:endParaRPr lang="en-US" sz="2800" dirty="0" smtClean="0">
              <a:solidFill>
                <a:schemeClr val="accent6"/>
              </a:solidFill>
              <a:latin typeface="Courier New"/>
              <a:cs typeface="Courier New"/>
            </a:endParaRPr>
          </a:p>
          <a:p>
            <a:pPr>
              <a:buNone/>
            </a:pPr>
            <a:r>
              <a:rPr lang="en-US" sz="2800" dirty="0" err="1" smtClean="0">
                <a:solidFill>
                  <a:schemeClr val="accent6"/>
                </a:solidFill>
                <a:latin typeface="Courier New"/>
                <a:cs typeface="Courier New"/>
              </a:rPr>
              <a:t>box(length</a:t>
            </a:r>
            <a:r>
              <a:rPr lang="en-US" sz="2800" dirty="0" smtClean="0">
                <a:solidFill>
                  <a:schemeClr val="accent6"/>
                </a:solidFill>
                <a:latin typeface="Courier New"/>
                <a:cs typeface="Courier New"/>
              </a:rPr>
              <a:t>=25,height=25)</a:t>
            </a:r>
            <a:r>
              <a:rPr lang="en-US" dirty="0" smtClean="0">
                <a:solidFill>
                  <a:schemeClr val="accent6"/>
                </a:solidFill>
              </a:rPr>
              <a:t>	</a:t>
            </a:r>
          </a:p>
          <a:p>
            <a:pPr>
              <a:buNone/>
            </a:pPr>
            <a:r>
              <a:rPr lang="en-US" dirty="0" smtClean="0"/>
              <a:t>	</a:t>
            </a:r>
            <a:r>
              <a:rPr lang="en-US" dirty="0" smtClean="0">
                <a:solidFill>
                  <a:srgbClr val="419999"/>
                </a:solidFill>
              </a:rPr>
              <a:t># prints 25 10 25</a:t>
            </a:r>
          </a:p>
          <a:p>
            <a:pPr>
              <a:buNone/>
            </a:pPr>
            <a:endParaRPr lang="en-US" dirty="0" smtClean="0"/>
          </a:p>
          <a:p>
            <a:pPr>
              <a:buNone/>
            </a:pPr>
            <a:r>
              <a:rPr lang="en-US" dirty="0" smtClean="0">
                <a:solidFill>
                  <a:srgbClr val="2D2D8A"/>
                </a:solidFill>
                <a:latin typeface="Courier New"/>
                <a:cs typeface="Courier New"/>
              </a:rPr>
              <a:t>box(15,15,15)</a:t>
            </a:r>
            <a:r>
              <a:rPr lang="en-US" dirty="0" smtClean="0">
                <a:solidFill>
                  <a:srgbClr val="419999"/>
                </a:solidFill>
              </a:rPr>
              <a:t>	# prints 15 15 15</a:t>
            </a:r>
            <a:endParaRPr lang="en-US" dirty="0">
              <a:solidFill>
                <a:srgbClr val="419999"/>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sz="4000">
                <a:ea typeface="ＭＳ Ｐゴシック" pitchFamily="-107" charset="-128"/>
                <a:cs typeface="ＭＳ Ｐゴシック" pitchFamily="-107" charset="-128"/>
              </a:rPr>
              <a:t>Name use works in general case </a:t>
            </a:r>
          </a:p>
        </p:txBody>
      </p:sp>
      <p:sp>
        <p:nvSpPr>
          <p:cNvPr id="76803" name="Rectangle 3"/>
          <p:cNvSpPr>
            <a:spLocks noGrp="1" noChangeArrowheads="1"/>
          </p:cNvSpPr>
          <p:nvPr>
            <p:ph idx="1"/>
          </p:nvPr>
        </p:nvSpPr>
        <p:spPr/>
        <p:txBody>
          <a:bodyPr/>
          <a:lstStyle/>
          <a:p>
            <a:pPr>
              <a:buNone/>
            </a:pPr>
            <a:r>
              <a:rPr lang="en-US" dirty="0" err="1">
                <a:solidFill>
                  <a:schemeClr val="accent6"/>
                </a:solidFill>
                <a:latin typeface="Courier New"/>
                <a:ea typeface="ＭＳ Ｐゴシック" pitchFamily="-107" charset="-128"/>
                <a:cs typeface="Courier New"/>
              </a:rPr>
              <a:t>def</a:t>
            </a:r>
            <a:r>
              <a:rPr lang="en-US" dirty="0">
                <a:solidFill>
                  <a:schemeClr val="accent6"/>
                </a:solidFill>
                <a:latin typeface="Courier New"/>
                <a:ea typeface="ＭＳ Ｐゴシック" pitchFamily="-107" charset="-128"/>
                <a:cs typeface="Courier New"/>
              </a:rPr>
              <a:t> </a:t>
            </a:r>
            <a:r>
              <a:rPr lang="en-US" dirty="0" err="1" smtClean="0">
                <a:solidFill>
                  <a:schemeClr val="accent6"/>
                </a:solidFill>
                <a:latin typeface="Courier New"/>
                <a:ea typeface="ＭＳ Ｐゴシック" pitchFamily="-107" charset="-128"/>
                <a:cs typeface="Courier New"/>
              </a:rPr>
              <a:t>my_fun</a:t>
            </a:r>
            <a:r>
              <a:rPr lang="en-US" dirty="0" smtClean="0">
                <a:solidFill>
                  <a:schemeClr val="accent6"/>
                </a:solidFill>
                <a:latin typeface="Courier New"/>
                <a:ea typeface="ＭＳ Ｐゴシック" pitchFamily="-107" charset="-128"/>
                <a:cs typeface="Courier New"/>
              </a:rPr>
              <a:t>(</a:t>
            </a:r>
            <a:r>
              <a:rPr lang="en-US" dirty="0" err="1">
                <a:solidFill>
                  <a:schemeClr val="accent6"/>
                </a:solidFill>
                <a:latin typeface="Courier New"/>
                <a:ea typeface="ＭＳ Ｐゴシック" pitchFamily="-107" charset="-128"/>
                <a:cs typeface="Courier New"/>
              </a:rPr>
              <a:t>a,b</a:t>
            </a:r>
            <a:r>
              <a:rPr lang="en-US" dirty="0">
                <a:solidFill>
                  <a:schemeClr val="accent6"/>
                </a:solidFill>
                <a:latin typeface="Courier New"/>
                <a:ea typeface="ＭＳ Ｐゴシック" pitchFamily="-107" charset="-128"/>
                <a:cs typeface="Courier New"/>
              </a:rPr>
              <a:t>)</a:t>
            </a:r>
            <a:r>
              <a:rPr lang="en-US" dirty="0" smtClean="0">
                <a:solidFill>
                  <a:schemeClr val="accent6"/>
                </a:solidFill>
                <a:latin typeface="Courier New"/>
                <a:ea typeface="ＭＳ Ｐゴシック" pitchFamily="-107" charset="-128"/>
                <a:cs typeface="Courier New"/>
              </a:rPr>
              <a:t>:</a:t>
            </a:r>
          </a:p>
          <a:p>
            <a:pPr>
              <a:buNone/>
            </a:pPr>
            <a:r>
              <a:rPr lang="en-US" dirty="0">
                <a:solidFill>
                  <a:schemeClr val="accent6"/>
                </a:solidFill>
                <a:latin typeface="Courier New"/>
                <a:ea typeface="ＭＳ Ｐゴシック" pitchFamily="-107" charset="-128"/>
                <a:cs typeface="Courier New"/>
              </a:rPr>
              <a:t> </a:t>
            </a:r>
            <a:r>
              <a:rPr lang="en-US" dirty="0" smtClean="0">
                <a:solidFill>
                  <a:schemeClr val="accent6"/>
                </a:solidFill>
                <a:latin typeface="Courier New"/>
                <a:ea typeface="ＭＳ Ｐゴシック" pitchFamily="-107" charset="-128"/>
                <a:cs typeface="Courier New"/>
              </a:rPr>
              <a:t>   </a:t>
            </a:r>
            <a:r>
              <a:rPr lang="en-US" dirty="0" smtClean="0">
                <a:solidFill>
                  <a:schemeClr val="accent6"/>
                </a:solidFill>
                <a:latin typeface="Courier New"/>
                <a:cs typeface="Courier New"/>
              </a:rPr>
              <a:t>print(</a:t>
            </a:r>
            <a:r>
              <a:rPr lang="en-US" dirty="0" err="1" smtClean="0">
                <a:solidFill>
                  <a:schemeClr val="accent6"/>
                </a:solidFill>
                <a:latin typeface="Courier New"/>
                <a:cs typeface="Courier New"/>
              </a:rPr>
              <a:t>a</a:t>
            </a:r>
            <a:r>
              <a:rPr lang="en-US" dirty="0" err="1">
                <a:solidFill>
                  <a:schemeClr val="accent6"/>
                </a:solidFill>
                <a:latin typeface="Courier New"/>
                <a:cs typeface="Courier New"/>
              </a:rPr>
              <a:t>,</a:t>
            </a:r>
            <a:r>
              <a:rPr lang="en-US" dirty="0" err="1" smtClean="0">
                <a:solidFill>
                  <a:schemeClr val="accent6"/>
                </a:solidFill>
                <a:latin typeface="Courier New"/>
                <a:cs typeface="Courier New"/>
              </a:rPr>
              <a:t>b</a:t>
            </a:r>
            <a:r>
              <a:rPr lang="en-US" dirty="0" smtClean="0">
                <a:solidFill>
                  <a:schemeClr val="accent6"/>
                </a:solidFill>
                <a:latin typeface="Courier New"/>
                <a:cs typeface="Courier New"/>
              </a:rPr>
              <a:t>)</a:t>
            </a:r>
            <a:endParaRPr lang="en-US" dirty="0">
              <a:solidFill>
                <a:schemeClr val="accent6"/>
              </a:solidFill>
              <a:latin typeface="Courier New"/>
              <a:cs typeface="Courier New"/>
            </a:endParaRPr>
          </a:p>
          <a:p>
            <a:pPr>
              <a:buNone/>
            </a:pPr>
            <a:endParaRPr lang="en-US" dirty="0">
              <a:solidFill>
                <a:schemeClr val="accent6"/>
              </a:solidFill>
              <a:latin typeface="Courier New"/>
              <a:ea typeface="ＭＳ Ｐゴシック" pitchFamily="-107" charset="-128"/>
              <a:cs typeface="Courier New"/>
            </a:endParaRPr>
          </a:p>
          <a:p>
            <a:pPr>
              <a:buNone/>
            </a:pPr>
            <a:r>
              <a:rPr lang="en-US" dirty="0" err="1" smtClean="0">
                <a:solidFill>
                  <a:schemeClr val="accent6"/>
                </a:solidFill>
                <a:latin typeface="Courier New"/>
                <a:ea typeface="ＭＳ Ｐゴシック" pitchFamily="-107" charset="-128"/>
                <a:cs typeface="Courier New"/>
              </a:rPr>
              <a:t>my_fun</a:t>
            </a:r>
            <a:r>
              <a:rPr lang="en-US" dirty="0" smtClean="0">
                <a:solidFill>
                  <a:schemeClr val="accent6"/>
                </a:solidFill>
                <a:latin typeface="Courier New"/>
                <a:ea typeface="ＭＳ Ｐゴシック" pitchFamily="-107" charset="-128"/>
                <a:cs typeface="Courier New"/>
              </a:rPr>
              <a:t>(</a:t>
            </a:r>
            <a:r>
              <a:rPr lang="en-US" dirty="0">
                <a:solidFill>
                  <a:schemeClr val="accent6"/>
                </a:solidFill>
                <a:latin typeface="Courier New"/>
                <a:ea typeface="ＭＳ Ｐゴシック" pitchFamily="-107" charset="-128"/>
                <a:cs typeface="Courier New"/>
              </a:rPr>
              <a:t>1,2)</a:t>
            </a:r>
            <a:r>
              <a:rPr lang="en-US" dirty="0">
                <a:solidFill>
                  <a:schemeClr val="accent6"/>
                </a:solidFill>
                <a:ea typeface="ＭＳ Ｐゴシック" pitchFamily="-107" charset="-128"/>
                <a:cs typeface="ＭＳ Ｐゴシック" pitchFamily="-107" charset="-128"/>
              </a:rPr>
              <a:t>		</a:t>
            </a:r>
            <a:r>
              <a:rPr lang="en-US" dirty="0" smtClean="0">
                <a:solidFill>
                  <a:schemeClr val="accent6"/>
                </a:solidFill>
                <a:ea typeface="ＭＳ Ｐゴシック" pitchFamily="-107" charset="-128"/>
                <a:cs typeface="ＭＳ Ｐゴシック" pitchFamily="-107" charset="-128"/>
              </a:rPr>
              <a:t>        </a:t>
            </a:r>
            <a:r>
              <a:rPr lang="en-US" dirty="0" smtClean="0">
                <a:solidFill>
                  <a:srgbClr val="419999"/>
                </a:solidFill>
                <a:ea typeface="ＭＳ Ｐゴシック" pitchFamily="-107" charset="-128"/>
                <a:cs typeface="ＭＳ Ｐゴシック" pitchFamily="-107" charset="-128"/>
              </a:rPr>
              <a:t># </a:t>
            </a:r>
            <a:r>
              <a:rPr lang="en-US" dirty="0">
                <a:solidFill>
                  <a:srgbClr val="419999"/>
                </a:solidFill>
                <a:ea typeface="ＭＳ Ｐゴシック" pitchFamily="-107" charset="-128"/>
                <a:cs typeface="ＭＳ Ｐゴシック" pitchFamily="-107" charset="-128"/>
              </a:rPr>
              <a:t>prints 1 2</a:t>
            </a:r>
          </a:p>
          <a:p>
            <a:pPr>
              <a:buNone/>
            </a:pPr>
            <a:r>
              <a:rPr lang="en-US" dirty="0" err="1" smtClean="0">
                <a:solidFill>
                  <a:schemeClr val="accent6"/>
                </a:solidFill>
                <a:latin typeface="Courier New"/>
                <a:ea typeface="ＭＳ Ｐゴシック" pitchFamily="-107" charset="-128"/>
                <a:cs typeface="Courier New"/>
              </a:rPr>
              <a:t>my_fun</a:t>
            </a:r>
            <a:r>
              <a:rPr lang="en-US" dirty="0" smtClean="0">
                <a:solidFill>
                  <a:schemeClr val="accent6"/>
                </a:solidFill>
                <a:latin typeface="Courier New"/>
                <a:ea typeface="ＭＳ Ｐゴシック" pitchFamily="-107" charset="-128"/>
                <a:cs typeface="Courier New"/>
              </a:rPr>
              <a:t>(</a:t>
            </a:r>
            <a:r>
              <a:rPr lang="en-US" dirty="0">
                <a:solidFill>
                  <a:schemeClr val="accent6"/>
                </a:solidFill>
                <a:latin typeface="Courier New"/>
                <a:ea typeface="ＭＳ Ｐゴシック" pitchFamily="-107" charset="-128"/>
                <a:cs typeface="Courier New"/>
              </a:rPr>
              <a:t>b=1,a=2)</a:t>
            </a:r>
            <a:r>
              <a:rPr lang="en-US" dirty="0">
                <a:ea typeface="ＭＳ Ｐゴシック" pitchFamily="-107" charset="-128"/>
                <a:cs typeface="ＭＳ Ｐゴシック" pitchFamily="-107" charset="-128"/>
              </a:rPr>
              <a:t>	</a:t>
            </a:r>
            <a:r>
              <a:rPr lang="en-US" dirty="0">
                <a:solidFill>
                  <a:srgbClr val="419999"/>
                </a:solidFill>
                <a:ea typeface="ＭＳ Ｐゴシック" pitchFamily="-107" charset="-128"/>
                <a:cs typeface="ＭＳ Ｐゴシック" pitchFamily="-107" charset="-128"/>
              </a:rPr>
              <a:t># prints 2 1</a:t>
            </a:r>
          </a:p>
          <a:p>
            <a:endParaRPr lang="en-US" dirty="0">
              <a:solidFill>
                <a:schemeClr val="accent1"/>
              </a:solidFill>
              <a:ea typeface="ＭＳ Ｐゴシック" pitchFamily="-107" charset="-128"/>
              <a:cs typeface="ＭＳ Ｐゴシック" pitchFamily="-107" charset="-128"/>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p:txBody>
          <a:bodyPr/>
          <a:lstStyle/>
          <a:p>
            <a:r>
              <a:rPr lang="en-US" smtClean="0"/>
              <a:t>Default args and mutables</a:t>
            </a:r>
          </a:p>
        </p:txBody>
      </p:sp>
      <p:sp>
        <p:nvSpPr>
          <p:cNvPr id="78851" name="Content Placeholder 2"/>
          <p:cNvSpPr>
            <a:spLocks noGrp="1"/>
          </p:cNvSpPr>
          <p:nvPr>
            <p:ph idx="1"/>
          </p:nvPr>
        </p:nvSpPr>
        <p:spPr/>
        <p:txBody>
          <a:bodyPr/>
          <a:lstStyle/>
          <a:p>
            <a:r>
              <a:rPr lang="en-US" smtClean="0"/>
              <a:t>One of the problem with default args occurs with mutables. This is because:</a:t>
            </a:r>
          </a:p>
          <a:p>
            <a:pPr lvl="1"/>
            <a:r>
              <a:rPr lang="en-US" smtClean="0"/>
              <a:t>the default value is created once, when the function is defined, and stored in the function name space</a:t>
            </a:r>
          </a:p>
          <a:p>
            <a:pPr lvl="1"/>
            <a:r>
              <a:rPr lang="en-US" smtClean="0"/>
              <a:t>a mutable can change that value of that default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a:xfrm>
            <a:off x="457200" y="-76200"/>
            <a:ext cx="8229600" cy="792162"/>
          </a:xfrm>
        </p:spPr>
        <p:txBody>
          <a:bodyPr/>
          <a:lstStyle/>
          <a:p>
            <a:r>
              <a:rPr lang="en-US" dirty="0" smtClean="0"/>
              <a:t>weird</a:t>
            </a:r>
          </a:p>
        </p:txBody>
      </p:sp>
      <p:sp>
        <p:nvSpPr>
          <p:cNvPr id="79875" name="Content Placeholder 2"/>
          <p:cNvSpPr>
            <a:spLocks noGrp="1"/>
          </p:cNvSpPr>
          <p:nvPr>
            <p:ph idx="1"/>
          </p:nvPr>
        </p:nvSpPr>
        <p:spPr>
          <a:xfrm>
            <a:off x="533400" y="685800"/>
            <a:ext cx="8534400" cy="5562600"/>
          </a:xfrm>
        </p:spPr>
        <p:txBody>
          <a:bodyPr/>
          <a:lstStyle/>
          <a:p>
            <a:pPr>
              <a:buNone/>
            </a:pPr>
            <a:r>
              <a:rPr lang="en-US" dirty="0" smtClean="0">
                <a:solidFill>
                  <a:srgbClr val="660066"/>
                </a:solidFill>
                <a:latin typeface="Courier New"/>
                <a:cs typeface="Courier New"/>
              </a:rPr>
              <a:t>def fn1 (arg1=[], arg2=27):</a:t>
            </a:r>
          </a:p>
          <a:p>
            <a:pPr>
              <a:buNone/>
            </a:pPr>
            <a:r>
              <a:rPr lang="en-US" dirty="0" smtClean="0">
                <a:solidFill>
                  <a:srgbClr val="660066"/>
                </a:solidFill>
                <a:latin typeface="Courier New"/>
                <a:cs typeface="Courier New"/>
              </a:rPr>
              <a:t>	arg1.append(arg2)</a:t>
            </a:r>
          </a:p>
          <a:p>
            <a:pPr>
              <a:buNone/>
            </a:pPr>
            <a:r>
              <a:rPr lang="en-US" dirty="0" smtClean="0">
                <a:solidFill>
                  <a:srgbClr val="660066"/>
                </a:solidFill>
                <a:latin typeface="Courier New"/>
                <a:cs typeface="Courier New"/>
              </a:rPr>
              <a:t>	return arg1</a:t>
            </a:r>
          </a:p>
          <a:p>
            <a:pPr>
              <a:buNone/>
            </a:pPr>
            <a:endParaRPr lang="en-US" dirty="0" smtClean="0">
              <a:solidFill>
                <a:srgbClr val="660066"/>
              </a:solidFill>
              <a:latin typeface="Courier New"/>
              <a:cs typeface="Courier New"/>
            </a:endParaRPr>
          </a:p>
          <a:p>
            <a:pPr>
              <a:buNone/>
            </a:pPr>
            <a:r>
              <a:rPr lang="en-US" dirty="0" err="1" smtClean="0">
                <a:solidFill>
                  <a:srgbClr val="660066"/>
                </a:solidFill>
                <a:latin typeface="Courier New"/>
                <a:cs typeface="Courier New"/>
              </a:rPr>
              <a:t>my_list</a:t>
            </a:r>
            <a:r>
              <a:rPr lang="en-US" dirty="0" smtClean="0">
                <a:solidFill>
                  <a:srgbClr val="660066"/>
                </a:solidFill>
                <a:latin typeface="Courier New"/>
                <a:cs typeface="Courier New"/>
              </a:rPr>
              <a:t> = [1,2,3]</a:t>
            </a:r>
          </a:p>
          <a:p>
            <a:pPr>
              <a:buNone/>
            </a:pPr>
            <a:r>
              <a:rPr lang="en-US" dirty="0" smtClean="0">
                <a:solidFill>
                  <a:srgbClr val="660066"/>
                </a:solidFill>
                <a:latin typeface="Courier New"/>
                <a:cs typeface="Courier New"/>
              </a:rPr>
              <a:t>print(fn1(my_list,4))</a:t>
            </a:r>
            <a:r>
              <a:rPr lang="en-US" dirty="0" smtClean="0">
                <a:solidFill>
                  <a:srgbClr val="660066"/>
                </a:solidFill>
              </a:rPr>
              <a:t>	</a:t>
            </a:r>
            <a:r>
              <a:rPr lang="en-US" dirty="0" smtClean="0">
                <a:solidFill>
                  <a:srgbClr val="419999"/>
                </a:solidFill>
              </a:rPr>
              <a:t># [1, 2, 3, 4]</a:t>
            </a:r>
          </a:p>
          <a:p>
            <a:pPr>
              <a:buNone/>
            </a:pPr>
            <a:r>
              <a:rPr lang="en-US" dirty="0" smtClean="0">
                <a:solidFill>
                  <a:srgbClr val="660066"/>
                </a:solidFill>
                <a:latin typeface="Courier New"/>
                <a:cs typeface="Courier New"/>
              </a:rPr>
              <a:t>print(fn1(</a:t>
            </a:r>
            <a:r>
              <a:rPr lang="en-US" dirty="0" err="1" smtClean="0">
                <a:solidFill>
                  <a:srgbClr val="660066"/>
                </a:solidFill>
                <a:latin typeface="Courier New"/>
                <a:cs typeface="Courier New"/>
              </a:rPr>
              <a:t>my_list</a:t>
            </a:r>
            <a:r>
              <a:rPr lang="en-US" dirty="0" smtClean="0">
                <a:solidFill>
                  <a:srgbClr val="660066"/>
                </a:solidFill>
                <a:latin typeface="Courier New"/>
                <a:cs typeface="Courier New"/>
              </a:rPr>
              <a:t>))</a:t>
            </a:r>
            <a:r>
              <a:rPr lang="en-US" dirty="0" smtClean="0">
                <a:solidFill>
                  <a:srgbClr val="660066"/>
                </a:solidFill>
              </a:rPr>
              <a:t>	</a:t>
            </a:r>
            <a:r>
              <a:rPr lang="en-US" dirty="0" smtClean="0">
                <a:solidFill>
                  <a:srgbClr val="419999"/>
                </a:solidFill>
              </a:rPr>
              <a:t># [1, 2, 3, 4, 27]</a:t>
            </a:r>
          </a:p>
          <a:p>
            <a:pPr>
              <a:buNone/>
            </a:pPr>
            <a:r>
              <a:rPr lang="en-US" dirty="0" smtClean="0">
                <a:solidFill>
                  <a:srgbClr val="660066"/>
                </a:solidFill>
                <a:latin typeface="Courier New"/>
                <a:cs typeface="Courier New"/>
              </a:rPr>
              <a:t>print(fn1()	)</a:t>
            </a:r>
            <a:r>
              <a:rPr lang="en-US" dirty="0" smtClean="0">
                <a:solidFill>
                  <a:srgbClr val="660066"/>
                </a:solidFill>
              </a:rPr>
              <a:t>		</a:t>
            </a:r>
            <a:r>
              <a:rPr lang="en-US" dirty="0" smtClean="0">
                <a:solidFill>
                  <a:srgbClr val="419999"/>
                </a:solidFill>
              </a:rPr>
              <a:t># [27]</a:t>
            </a:r>
          </a:p>
          <a:p>
            <a:pPr>
              <a:buNone/>
            </a:pPr>
            <a:r>
              <a:rPr lang="en-US" dirty="0" smtClean="0">
                <a:solidFill>
                  <a:srgbClr val="660066"/>
                </a:solidFill>
                <a:latin typeface="Courier New"/>
                <a:cs typeface="Courier New"/>
              </a:rPr>
              <a:t>print(fn1()	)</a:t>
            </a:r>
            <a:r>
              <a:rPr lang="en-US" dirty="0" smtClean="0">
                <a:solidFill>
                  <a:srgbClr val="660066"/>
                </a:solidFill>
              </a:rPr>
              <a:t>		</a:t>
            </a:r>
            <a:r>
              <a:rPr lang="en-US" dirty="0" smtClean="0">
                <a:solidFill>
                  <a:srgbClr val="419999"/>
                </a:solidFill>
              </a:rPr>
              <a:t># [27, 27]</a:t>
            </a:r>
          </a:p>
          <a:p>
            <a:endParaRPr lang="en-US" dirty="0" smtClean="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ext Box 20"/>
          <p:cNvSpPr txBox="1">
            <a:spLocks noChangeArrowheads="1"/>
          </p:cNvSpPr>
          <p:nvPr/>
        </p:nvSpPr>
        <p:spPr bwMode="auto">
          <a:xfrm>
            <a:off x="76200" y="2997200"/>
            <a:ext cx="3059113" cy="584200"/>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fn1 Namespace</a:t>
            </a:r>
          </a:p>
        </p:txBody>
      </p:sp>
      <p:graphicFrame>
        <p:nvGraphicFramePr>
          <p:cNvPr id="18" name="Content Placeholder 17"/>
          <p:cNvGraphicFramePr>
            <a:graphicFrameLocks noGrp="1"/>
          </p:cNvGraphicFramePr>
          <p:nvPr>
            <p:ph/>
          </p:nvPr>
        </p:nvGraphicFramePr>
        <p:xfrm>
          <a:off x="0" y="3657600"/>
          <a:ext cx="2819400" cy="1981200"/>
        </p:xfrm>
        <a:graphic>
          <a:graphicData uri="http://schemas.openxmlformats.org/drawingml/2006/table">
            <a:tbl>
              <a:tblPr/>
              <a:tblGrid>
                <a:gridCol w="1409700"/>
                <a:gridCol w="1409700"/>
              </a:tblGrid>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smtClean="0">
                          <a:ln>
                            <a:noFill/>
                          </a:ln>
                          <a:solidFill>
                            <a:srgbClr val="FFFFFF"/>
                          </a:solidFill>
                          <a:effectLst/>
                          <a:latin typeface="Arial" pitchFamily="-108" charset="0"/>
                          <a:ea typeface="ＭＳ Ｐゴシック" pitchFamily="-108" charset="-128"/>
                          <a:cs typeface="ＭＳ Ｐゴシック" pitchFamily="-108" charset="-128"/>
                        </a:rPr>
                        <a:t>Name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smtClean="0">
                          <a:ln>
                            <a:noFill/>
                          </a:ln>
                          <a:solidFill>
                            <a:srgbClr val="FFFFFF"/>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smtClean="0">
                          <a:ln>
                            <a:noFill/>
                          </a:ln>
                          <a:solidFill>
                            <a:srgbClr val="000000"/>
                          </a:solidFill>
                          <a:effectLst/>
                          <a:latin typeface="Arial" pitchFamily="-108" charset="0"/>
                          <a:ea typeface="ＭＳ Ｐゴシック" pitchFamily="-108" charset="-128"/>
                          <a:cs typeface="ＭＳ Ｐゴシック" pitchFamily="-108" charset="-128"/>
                        </a:rPr>
                        <a:t>arg1</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smtClean="0">
                          <a:ln>
                            <a:noFill/>
                          </a:ln>
                          <a:solidFill>
                            <a:srgbClr val="000000"/>
                          </a:solidFill>
                          <a:effectLst/>
                          <a:latin typeface="Arial" pitchFamily="-108" charset="0"/>
                          <a:ea typeface="ＭＳ Ｐゴシック" pitchFamily="-108" charset="-128"/>
                          <a:cs typeface="ＭＳ Ｐゴシック" pitchFamily="-108" charset="-128"/>
                        </a:rPr>
                        <a:t>arg2</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r>
            </a:tbl>
          </a:graphicData>
        </a:graphic>
      </p:graphicFrame>
      <p:sp>
        <p:nvSpPr>
          <p:cNvPr id="80914" name="TextBox 18"/>
          <p:cNvSpPr txBox="1">
            <a:spLocks noChangeArrowheads="1"/>
          </p:cNvSpPr>
          <p:nvPr/>
        </p:nvSpPr>
        <p:spPr bwMode="auto">
          <a:xfrm>
            <a:off x="6172200" y="4445000"/>
            <a:ext cx="609600" cy="584200"/>
          </a:xfrm>
          <a:prstGeom prst="rect">
            <a:avLst/>
          </a:prstGeom>
          <a:noFill/>
          <a:ln w="9525">
            <a:solidFill>
              <a:schemeClr val="tx1"/>
            </a:solidFill>
            <a:miter lim="800000"/>
            <a:headEnd/>
            <a:tailEnd/>
          </a:ln>
        </p:spPr>
        <p:txBody>
          <a:bodyPr>
            <a:prstTxWarp prst="textNoShape">
              <a:avLst/>
            </a:prstTxWarp>
            <a:spAutoFit/>
          </a:bodyPr>
          <a:lstStyle/>
          <a:p>
            <a:endParaRPr lang="en-US"/>
          </a:p>
        </p:txBody>
      </p:sp>
      <p:sp>
        <p:nvSpPr>
          <p:cNvPr id="80915" name="Line 14"/>
          <p:cNvSpPr>
            <a:spLocks noChangeShapeType="1"/>
          </p:cNvSpPr>
          <p:nvPr/>
        </p:nvSpPr>
        <p:spPr bwMode="auto">
          <a:xfrm>
            <a:off x="2438400" y="4597400"/>
            <a:ext cx="35814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0916" name="Line 14"/>
          <p:cNvSpPr>
            <a:spLocks noChangeShapeType="1"/>
          </p:cNvSpPr>
          <p:nvPr/>
        </p:nvSpPr>
        <p:spPr bwMode="auto">
          <a:xfrm>
            <a:off x="2438400" y="5207000"/>
            <a:ext cx="3581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0917" name="TextBox 20"/>
          <p:cNvSpPr txBox="1">
            <a:spLocks noChangeArrowheads="1"/>
          </p:cNvSpPr>
          <p:nvPr/>
        </p:nvSpPr>
        <p:spPr bwMode="auto">
          <a:xfrm>
            <a:off x="6172200" y="5283200"/>
            <a:ext cx="641350" cy="584200"/>
          </a:xfrm>
          <a:prstGeom prst="rect">
            <a:avLst/>
          </a:prstGeom>
          <a:noFill/>
          <a:ln w="9525">
            <a:noFill/>
            <a:miter lim="800000"/>
            <a:headEnd/>
            <a:tailEnd/>
          </a:ln>
        </p:spPr>
        <p:txBody>
          <a:bodyPr wrap="none">
            <a:prstTxWarp prst="textNoShape">
              <a:avLst/>
            </a:prstTxWarp>
            <a:spAutoFit/>
          </a:bodyPr>
          <a:lstStyle/>
          <a:p>
            <a:r>
              <a:rPr lang="en-US"/>
              <a:t>27</a:t>
            </a:r>
          </a:p>
        </p:txBody>
      </p:sp>
      <p:sp>
        <p:nvSpPr>
          <p:cNvPr id="80918" name="TextBox 21"/>
          <p:cNvSpPr txBox="1">
            <a:spLocks noChangeArrowheads="1"/>
          </p:cNvSpPr>
          <p:nvPr/>
        </p:nvSpPr>
        <p:spPr bwMode="auto">
          <a:xfrm>
            <a:off x="2362200" y="609600"/>
            <a:ext cx="6400800" cy="1569660"/>
          </a:xfrm>
          <a:prstGeom prst="rect">
            <a:avLst/>
          </a:prstGeom>
          <a:noFill/>
          <a:ln w="9525">
            <a:noFill/>
            <a:miter lim="800000"/>
            <a:headEnd/>
            <a:tailEnd/>
          </a:ln>
        </p:spPr>
        <p:txBody>
          <a:bodyPr>
            <a:prstTxWarp prst="textNoShape">
              <a:avLst/>
            </a:prstTxWarp>
            <a:spAutoFit/>
          </a:bodyPr>
          <a:lstStyle/>
          <a:p>
            <a:r>
              <a:rPr lang="en-US" sz="3200" dirty="0">
                <a:solidFill>
                  <a:schemeClr val="tx1"/>
                </a:solidFill>
              </a:rPr>
              <a:t>arg1 is either assigned to the passed </a:t>
            </a:r>
            <a:r>
              <a:rPr lang="en-US" sz="3200" dirty="0" err="1">
                <a:solidFill>
                  <a:schemeClr val="tx1"/>
                </a:solidFill>
              </a:rPr>
              <a:t>arg</a:t>
            </a:r>
            <a:r>
              <a:rPr lang="en-US" sz="3200" dirty="0">
                <a:solidFill>
                  <a:schemeClr val="tx1"/>
                </a:solidFill>
              </a:rPr>
              <a:t> or to the function default for the </a:t>
            </a:r>
            <a:r>
              <a:rPr lang="en-US" sz="3200" dirty="0" err="1">
                <a:solidFill>
                  <a:schemeClr val="tx1"/>
                </a:solidFill>
              </a:rPr>
              <a:t>arg</a:t>
            </a:r>
            <a:endParaRPr lang="en-US" sz="3200" dirty="0">
              <a:solidFill>
                <a:schemeClr val="tx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ext Box 20"/>
          <p:cNvSpPr txBox="1">
            <a:spLocks noChangeArrowheads="1"/>
          </p:cNvSpPr>
          <p:nvPr/>
        </p:nvSpPr>
        <p:spPr bwMode="auto">
          <a:xfrm>
            <a:off x="76200" y="2997200"/>
            <a:ext cx="3059113" cy="584200"/>
          </a:xfrm>
          <a:prstGeom prst="rect">
            <a:avLst/>
          </a:prstGeom>
          <a:noFill/>
          <a:ln w="9525">
            <a:noFill/>
            <a:miter lim="800000"/>
            <a:headEnd/>
            <a:tailEnd/>
          </a:ln>
        </p:spPr>
        <p:txBody>
          <a:bodyPr wrap="none">
            <a:prstTxWarp prst="textNoShape">
              <a:avLst/>
            </a:prstTxWarp>
            <a:spAutoFit/>
          </a:bodyPr>
          <a:lstStyle/>
          <a:p>
            <a:r>
              <a:rPr lang="en-US">
                <a:solidFill>
                  <a:schemeClr val="tx1"/>
                </a:solidFill>
              </a:rPr>
              <a:t>fn1 Namespace</a:t>
            </a:r>
          </a:p>
        </p:txBody>
      </p:sp>
      <p:graphicFrame>
        <p:nvGraphicFramePr>
          <p:cNvPr id="18" name="Content Placeholder 17"/>
          <p:cNvGraphicFramePr>
            <a:graphicFrameLocks noGrp="1"/>
          </p:cNvGraphicFramePr>
          <p:nvPr>
            <p:ph/>
          </p:nvPr>
        </p:nvGraphicFramePr>
        <p:xfrm>
          <a:off x="0" y="3657600"/>
          <a:ext cx="2819400" cy="1981200"/>
        </p:xfrm>
        <a:graphic>
          <a:graphicData uri="http://schemas.openxmlformats.org/drawingml/2006/table">
            <a:tbl>
              <a:tblPr/>
              <a:tblGrid>
                <a:gridCol w="1409700"/>
                <a:gridCol w="1409700"/>
              </a:tblGrid>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smtClean="0">
                          <a:ln>
                            <a:noFill/>
                          </a:ln>
                          <a:solidFill>
                            <a:srgbClr val="FFFFFF"/>
                          </a:solidFill>
                          <a:effectLst/>
                          <a:latin typeface="Arial" pitchFamily="-108" charset="0"/>
                          <a:ea typeface="ＭＳ Ｐゴシック" pitchFamily="-108" charset="-128"/>
                          <a:cs typeface="ＭＳ Ｐゴシック" pitchFamily="-108" charset="-128"/>
                        </a:rPr>
                        <a:t>Name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smtClean="0">
                          <a:ln>
                            <a:noFill/>
                          </a:ln>
                          <a:solidFill>
                            <a:srgbClr val="FFFFFF"/>
                          </a:solidFill>
                          <a:effectLst/>
                          <a:latin typeface="Arial" pitchFamily="-108" charset="0"/>
                          <a:ea typeface="ＭＳ Ｐゴシック" pitchFamily="-108" charset="-128"/>
                          <a:cs typeface="ＭＳ Ｐゴシック" pitchFamily="-108" charset="-128"/>
                        </a:rPr>
                        <a:t>Value</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smtClean="0">
                          <a:ln>
                            <a:noFill/>
                          </a:ln>
                          <a:solidFill>
                            <a:srgbClr val="000000"/>
                          </a:solidFill>
                          <a:effectLst/>
                          <a:latin typeface="Arial" pitchFamily="-108" charset="0"/>
                          <a:ea typeface="ＭＳ Ｐゴシック" pitchFamily="-108" charset="-128"/>
                          <a:cs typeface="ＭＳ Ｐゴシック" pitchFamily="-108" charset="-128"/>
                        </a:rPr>
                        <a:t>arg1</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EDEFF"/>
                    </a:solidFill>
                  </a:tcPr>
                </a:tc>
              </a:tr>
              <a:tr h="66040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smtClean="0">
                          <a:ln>
                            <a:noFill/>
                          </a:ln>
                          <a:solidFill>
                            <a:srgbClr val="000000"/>
                          </a:solidFill>
                          <a:effectLst/>
                          <a:latin typeface="Arial" pitchFamily="-108" charset="0"/>
                          <a:ea typeface="ＭＳ Ｐゴシック" pitchFamily="-108" charset="-128"/>
                          <a:cs typeface="ＭＳ Ｐゴシック" pitchFamily="-108" charset="-128"/>
                        </a:rPr>
                        <a:t>arg2</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itchFamily="-108" charset="0"/>
                        <a:ea typeface="ＭＳ Ｐゴシック" pitchFamily="-108" charset="-128"/>
                        <a:cs typeface="ＭＳ Ｐゴシック" pitchFamily="-108" charset="-128"/>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FEFFF"/>
                    </a:solidFill>
                  </a:tcPr>
                </a:tc>
              </a:tr>
            </a:tbl>
          </a:graphicData>
        </a:graphic>
      </p:graphicFrame>
      <p:sp>
        <p:nvSpPr>
          <p:cNvPr id="82962" name="TextBox 18"/>
          <p:cNvSpPr txBox="1">
            <a:spLocks noChangeArrowheads="1"/>
          </p:cNvSpPr>
          <p:nvPr/>
        </p:nvSpPr>
        <p:spPr bwMode="auto">
          <a:xfrm>
            <a:off x="6172200" y="4445000"/>
            <a:ext cx="685800" cy="584200"/>
          </a:xfrm>
          <a:prstGeom prst="rect">
            <a:avLst/>
          </a:prstGeom>
          <a:noFill/>
          <a:ln w="9525">
            <a:solidFill>
              <a:schemeClr val="tx1"/>
            </a:solidFill>
            <a:miter lim="800000"/>
            <a:headEnd/>
            <a:tailEnd/>
          </a:ln>
        </p:spPr>
        <p:txBody>
          <a:bodyPr>
            <a:prstTxWarp prst="textNoShape">
              <a:avLst/>
            </a:prstTxWarp>
            <a:spAutoFit/>
          </a:bodyPr>
          <a:lstStyle/>
          <a:p>
            <a:r>
              <a:rPr lang="en-US"/>
              <a:t>27</a:t>
            </a:r>
          </a:p>
        </p:txBody>
      </p:sp>
      <p:sp>
        <p:nvSpPr>
          <p:cNvPr id="82963" name="Line 14"/>
          <p:cNvSpPr>
            <a:spLocks noChangeShapeType="1"/>
          </p:cNvSpPr>
          <p:nvPr/>
        </p:nvSpPr>
        <p:spPr bwMode="auto">
          <a:xfrm>
            <a:off x="2438400" y="4597400"/>
            <a:ext cx="3581400" cy="2286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2964" name="Line 14"/>
          <p:cNvSpPr>
            <a:spLocks noChangeShapeType="1"/>
          </p:cNvSpPr>
          <p:nvPr/>
        </p:nvSpPr>
        <p:spPr bwMode="auto">
          <a:xfrm>
            <a:off x="2438400" y="5207000"/>
            <a:ext cx="3581400" cy="381000"/>
          </a:xfrm>
          <a:prstGeom prst="line">
            <a:avLst/>
          </a:prstGeom>
          <a:noFill/>
          <a:ln w="38100">
            <a:solidFill>
              <a:schemeClr val="tx1"/>
            </a:solidFill>
            <a:round/>
            <a:headEnd/>
            <a:tailEnd type="triangle" w="med" len="med"/>
          </a:ln>
        </p:spPr>
        <p:txBody>
          <a:bodyPr>
            <a:prstTxWarp prst="textNoShape">
              <a:avLst/>
            </a:prstTxWarp>
          </a:bodyPr>
          <a:lstStyle/>
          <a:p>
            <a:endParaRPr lang="en-US"/>
          </a:p>
        </p:txBody>
      </p:sp>
      <p:sp>
        <p:nvSpPr>
          <p:cNvPr id="82965" name="TextBox 20"/>
          <p:cNvSpPr txBox="1">
            <a:spLocks noChangeArrowheads="1"/>
          </p:cNvSpPr>
          <p:nvPr/>
        </p:nvSpPr>
        <p:spPr bwMode="auto">
          <a:xfrm>
            <a:off x="6172200" y="5283200"/>
            <a:ext cx="641350" cy="584200"/>
          </a:xfrm>
          <a:prstGeom prst="rect">
            <a:avLst/>
          </a:prstGeom>
          <a:noFill/>
          <a:ln w="9525">
            <a:noFill/>
            <a:miter lim="800000"/>
            <a:headEnd/>
            <a:tailEnd/>
          </a:ln>
        </p:spPr>
        <p:txBody>
          <a:bodyPr wrap="none">
            <a:prstTxWarp prst="textNoShape">
              <a:avLst/>
            </a:prstTxWarp>
            <a:spAutoFit/>
          </a:bodyPr>
          <a:lstStyle/>
          <a:p>
            <a:r>
              <a:rPr lang="en-US"/>
              <a:t>27</a:t>
            </a:r>
          </a:p>
        </p:txBody>
      </p:sp>
      <p:sp>
        <p:nvSpPr>
          <p:cNvPr id="82966" name="TextBox 21"/>
          <p:cNvSpPr txBox="1">
            <a:spLocks noChangeArrowheads="1"/>
          </p:cNvSpPr>
          <p:nvPr/>
        </p:nvSpPr>
        <p:spPr bwMode="auto">
          <a:xfrm>
            <a:off x="2362200" y="609600"/>
            <a:ext cx="6400800" cy="1569660"/>
          </a:xfrm>
          <a:prstGeom prst="rect">
            <a:avLst/>
          </a:prstGeom>
          <a:noFill/>
          <a:ln w="9525">
            <a:noFill/>
            <a:miter lim="800000"/>
            <a:headEnd/>
            <a:tailEnd/>
          </a:ln>
        </p:spPr>
        <p:txBody>
          <a:bodyPr>
            <a:prstTxWarp prst="textNoShape">
              <a:avLst/>
            </a:prstTxWarp>
            <a:spAutoFit/>
          </a:bodyPr>
          <a:lstStyle/>
          <a:p>
            <a:r>
              <a:rPr lang="en-US" sz="3200" dirty="0">
                <a:solidFill>
                  <a:schemeClr val="tx1"/>
                </a:solidFill>
              </a:rPr>
              <a:t>Now the function default, a mutable, is updated and will remain so for the next call</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3"/>
          <p:cNvSpPr>
            <a:spLocks noGrp="1"/>
          </p:cNvSpPr>
          <p:nvPr>
            <p:ph type="ctrTitle"/>
          </p:nvPr>
        </p:nvSpPr>
        <p:spPr/>
        <p:txBody>
          <a:bodyPr/>
          <a:lstStyle/>
          <a:p>
            <a:r>
              <a:rPr lang="en-US" dirty="0" smtClean="0"/>
              <a:t>Functions as objects and </a:t>
            </a:r>
            <a:r>
              <a:rPr lang="en-US" dirty="0" err="1" smtClean="0"/>
              <a:t>docstrings</a:t>
            </a:r>
            <a:endParaRPr lang="en-US" dirty="0" smtClean="0"/>
          </a:p>
        </p:txBody>
      </p:sp>
      <p:sp>
        <p:nvSpPr>
          <p:cNvPr id="6" name="Subtitle 5"/>
          <p:cNvSpPr>
            <a:spLocks noGrp="1"/>
          </p:cNvSpPr>
          <p:nvPr>
            <p:ph type="subTitle" idx="1"/>
          </p:nvPr>
        </p:nvSpPr>
        <p:spPr/>
        <p:txBody>
          <a:bodyPr/>
          <a:lstStyle/>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 the namespace</a:t>
            </a:r>
            <a:endParaRPr lang="en-US" dirty="0"/>
          </a:p>
        </p:txBody>
      </p:sp>
      <p:sp>
        <p:nvSpPr>
          <p:cNvPr id="3" name="Content Placeholder 2"/>
          <p:cNvSpPr>
            <a:spLocks noGrp="1"/>
          </p:cNvSpPr>
          <p:nvPr>
            <p:ph idx="1"/>
          </p:nvPr>
        </p:nvSpPr>
        <p:spPr/>
        <p:txBody>
          <a:bodyPr/>
          <a:lstStyle/>
          <a:p>
            <a:r>
              <a:rPr lang="en-US" dirty="0" smtClean="0"/>
              <a:t>For Python, there are potentially multiple namespaces that could be used to determine the object associated with a variable. </a:t>
            </a:r>
          </a:p>
          <a:p>
            <a:r>
              <a:rPr lang="en-US" dirty="0" smtClean="0"/>
              <a:t>Remember, namespace is an association of name and objects</a:t>
            </a:r>
          </a:p>
          <a:p>
            <a:r>
              <a:rPr lang="en-US" dirty="0" smtClean="0"/>
              <a:t>We will begin by looking at functions.</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Functions are objects too!</a:t>
            </a:r>
            <a:endParaRPr lang="en-US" dirty="0"/>
          </a:p>
        </p:txBody>
      </p:sp>
      <p:sp>
        <p:nvSpPr>
          <p:cNvPr id="3" name="Content Placeholder 2"/>
          <p:cNvSpPr>
            <a:spLocks noGrp="1"/>
          </p:cNvSpPr>
          <p:nvPr>
            <p:ph idx="1"/>
          </p:nvPr>
        </p:nvSpPr>
        <p:spPr/>
        <p:txBody>
          <a:bodyPr/>
          <a:lstStyle/>
          <a:p>
            <a:r>
              <a:rPr lang="en-US" dirty="0" smtClean="0"/>
              <a:t>Functions are objects, just like anything else in Python.</a:t>
            </a:r>
          </a:p>
          <a:p>
            <a:r>
              <a:rPr lang="en-US" dirty="0" smtClean="0"/>
              <a:t>As such, they have attributes:</a:t>
            </a:r>
          </a:p>
          <a:p>
            <a:pPr marL="457200" lvl="1" indent="0">
              <a:buNone/>
            </a:pPr>
            <a:r>
              <a:rPr lang="en-US" dirty="0" smtClean="0">
                <a:latin typeface="Monaco"/>
                <a:cs typeface="Monaco"/>
              </a:rPr>
              <a:t>__name__ : function name</a:t>
            </a:r>
          </a:p>
          <a:p>
            <a:pPr marL="457200" lvl="1" indent="0">
              <a:buNone/>
            </a:pPr>
            <a:r>
              <a:rPr lang="en-US" dirty="0" smtClean="0">
                <a:latin typeface="Monaco"/>
                <a:cs typeface="Monaco"/>
              </a:rPr>
              <a:t>__</a:t>
            </a:r>
            <a:r>
              <a:rPr lang="en-US" dirty="0" err="1" smtClean="0">
                <a:latin typeface="Monaco"/>
                <a:cs typeface="Monaco"/>
              </a:rPr>
              <a:t>str</a:t>
            </a:r>
            <a:r>
              <a:rPr lang="en-US" dirty="0" smtClean="0">
                <a:latin typeface="Monaco"/>
                <a:cs typeface="Monaco"/>
              </a:rPr>
              <a:t>__ : string function</a:t>
            </a:r>
          </a:p>
          <a:p>
            <a:pPr marL="457200" lvl="1" indent="0">
              <a:buNone/>
            </a:pPr>
            <a:r>
              <a:rPr lang="en-US" dirty="0" smtClean="0">
                <a:latin typeface="Monaco"/>
                <a:cs typeface="Monaco"/>
              </a:rPr>
              <a:t>__</a:t>
            </a:r>
            <a:r>
              <a:rPr lang="en-US" dirty="0" err="1" smtClean="0">
                <a:latin typeface="Monaco"/>
                <a:cs typeface="Monaco"/>
              </a:rPr>
              <a:t>dict</a:t>
            </a:r>
            <a:r>
              <a:rPr lang="en-US" dirty="0" smtClean="0">
                <a:latin typeface="Monaco"/>
                <a:cs typeface="Monaco"/>
              </a:rPr>
              <a:t>__ : function namespace</a:t>
            </a:r>
          </a:p>
          <a:p>
            <a:pPr marL="457200" lvl="1" indent="0">
              <a:buNone/>
            </a:pPr>
            <a:r>
              <a:rPr lang="en-US" dirty="0" smtClean="0">
                <a:latin typeface="Monaco"/>
                <a:cs typeface="Monaco"/>
              </a:rPr>
              <a:t>__doc__ : </a:t>
            </a:r>
            <a:r>
              <a:rPr lang="en-US" dirty="0" err="1" smtClean="0">
                <a:latin typeface="Monaco"/>
                <a:cs typeface="Monaco"/>
              </a:rPr>
              <a:t>docstring</a:t>
            </a:r>
            <a:endParaRPr lang="en-US" dirty="0">
              <a:latin typeface="Monaco"/>
              <a:cs typeface="Monac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 annotations</a:t>
            </a:r>
            <a:endParaRPr lang="en-US" dirty="0"/>
          </a:p>
        </p:txBody>
      </p:sp>
      <p:sp>
        <p:nvSpPr>
          <p:cNvPr id="3" name="Content Placeholder 2"/>
          <p:cNvSpPr>
            <a:spLocks noGrp="1"/>
          </p:cNvSpPr>
          <p:nvPr>
            <p:ph idx="1"/>
          </p:nvPr>
        </p:nvSpPr>
        <p:spPr/>
        <p:txBody>
          <a:bodyPr/>
          <a:lstStyle/>
          <a:p>
            <a:pPr marL="0" indent="0">
              <a:buNone/>
            </a:pPr>
            <a:r>
              <a:rPr lang="en-US" dirty="0" smtClean="0"/>
              <a:t>You can associate strings of information, ignored by Python, with a parameter</a:t>
            </a:r>
          </a:p>
          <a:p>
            <a:r>
              <a:rPr lang="en-US" dirty="0" smtClean="0"/>
              <a:t>to be used by the reader or user the colon ":" indicates the parameter annotation</a:t>
            </a:r>
          </a:p>
          <a:p>
            <a:r>
              <a:rPr lang="en-US" dirty="0" smtClean="0"/>
              <a:t>the "-&gt;" the annotation is associated with the return value</a:t>
            </a:r>
          </a:p>
          <a:p>
            <a:r>
              <a:rPr lang="en-US" dirty="0" smtClean="0"/>
              <a:t>stored in dictionary </a:t>
            </a:r>
            <a:r>
              <a:rPr lang="en-US" dirty="0" smtClean="0">
                <a:solidFill>
                  <a:srgbClr val="000090"/>
                </a:solidFill>
                <a:latin typeface="Monaco"/>
                <a:cs typeface="Monaco"/>
              </a:rPr>
              <a:t>name_</a:t>
            </a:r>
            <a:r>
              <a:rPr lang="en-US" dirty="0" err="1" smtClean="0">
                <a:solidFill>
                  <a:srgbClr val="000090"/>
                </a:solidFill>
                <a:latin typeface="Monaco"/>
                <a:cs typeface="Monaco"/>
              </a:rPr>
              <a:t>fn</a:t>
            </a:r>
            <a:r>
              <a:rPr lang="en-US" dirty="0" smtClean="0">
                <a:solidFill>
                  <a:srgbClr val="000090"/>
                </a:solidFill>
                <a:latin typeface="Monaco"/>
                <a:cs typeface="Monaco"/>
              </a:rPr>
              <a:t>.__annotations__</a:t>
            </a:r>
          </a:p>
          <a:p>
            <a:endParaRPr lang="en-US" dirty="0"/>
          </a:p>
        </p:txBody>
      </p:sp>
    </p:spTree>
    <p:extLst>
      <p:ext uri="{BB962C8B-B14F-4D97-AF65-F5344CB8AC3E}">
        <p14:creationId xmlns:p14="http://schemas.microsoft.com/office/powerpoint/2010/main" val="122680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p:txBody>
          <a:bodyPr/>
          <a:lstStyle/>
          <a:p>
            <a:pPr marL="0" indent="0">
              <a:buNone/>
            </a:pPr>
            <a:endParaRPr lang="en-US" dirty="0"/>
          </a:p>
        </p:txBody>
      </p:sp>
      <p:pic>
        <p:nvPicPr>
          <p:cNvPr id="5" name="Picture 4"/>
          <p:cNvPicPr>
            <a:picLocks noChangeAspect="1"/>
          </p:cNvPicPr>
          <p:nvPr/>
        </p:nvPicPr>
        <p:blipFill>
          <a:blip r:embed="rId2"/>
          <a:stretch>
            <a:fillRect/>
          </a:stretch>
        </p:blipFill>
        <p:spPr>
          <a:xfrm>
            <a:off x="228600" y="609600"/>
            <a:ext cx="7591598" cy="2971800"/>
          </a:xfrm>
          <a:prstGeom prst="rect">
            <a:avLst/>
          </a:prstGeom>
        </p:spPr>
      </p:pic>
      <p:pic>
        <p:nvPicPr>
          <p:cNvPr id="6" name="Picture 5"/>
          <p:cNvPicPr>
            <a:picLocks noChangeAspect="1"/>
          </p:cNvPicPr>
          <p:nvPr/>
        </p:nvPicPr>
        <p:blipFill>
          <a:blip r:embed="rId3"/>
          <a:stretch>
            <a:fillRect/>
          </a:stretch>
        </p:blipFill>
        <p:spPr>
          <a:xfrm>
            <a:off x="228600" y="3962400"/>
            <a:ext cx="8616950" cy="1752600"/>
          </a:xfrm>
          <a:prstGeom prst="rect">
            <a:avLst/>
          </a:prstGeom>
        </p:spPr>
      </p:pic>
    </p:spTree>
    <p:extLst>
      <p:ext uri="{BB962C8B-B14F-4D97-AF65-F5344CB8AC3E}">
        <p14:creationId xmlns:p14="http://schemas.microsoft.com/office/powerpoint/2010/main" val="423362515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Rectangle 2"/>
          <p:cNvSpPr>
            <a:spLocks noGrp="1" noChangeArrowheads="1"/>
          </p:cNvSpPr>
          <p:nvPr>
            <p:ph type="title"/>
          </p:nvPr>
        </p:nvSpPr>
        <p:spPr/>
        <p:txBody>
          <a:bodyPr/>
          <a:lstStyle/>
          <a:p>
            <a:r>
              <a:rPr lang="en-US" smtClean="0"/>
              <a:t>Docstring</a:t>
            </a:r>
            <a:endParaRPr lang="en-US"/>
          </a:p>
        </p:txBody>
      </p:sp>
      <p:sp>
        <p:nvSpPr>
          <p:cNvPr id="86020" name="Rectangle 3"/>
          <p:cNvSpPr>
            <a:spLocks noGrp="1" noChangeArrowheads="1"/>
          </p:cNvSpPr>
          <p:nvPr>
            <p:ph idx="1"/>
          </p:nvPr>
        </p:nvSpPr>
        <p:spPr/>
        <p:txBody>
          <a:bodyPr/>
          <a:lstStyle/>
          <a:p>
            <a:r>
              <a:rPr lang="en-US" dirty="0" smtClean="0"/>
              <a:t>If the first item after the </a:t>
            </a:r>
            <a:r>
              <a:rPr lang="en-US" dirty="0" err="1" smtClean="0"/>
              <a:t>def</a:t>
            </a:r>
            <a:r>
              <a:rPr lang="en-US" dirty="0" smtClean="0"/>
              <a:t> is a string, then that string is specially stored as the </a:t>
            </a:r>
            <a:r>
              <a:rPr lang="en-US" dirty="0" err="1" smtClean="0"/>
              <a:t>docstring</a:t>
            </a:r>
            <a:r>
              <a:rPr lang="en-US" dirty="0" smtClean="0"/>
              <a:t> of the function</a:t>
            </a:r>
          </a:p>
          <a:p>
            <a:r>
              <a:rPr lang="en-US" dirty="0" smtClean="0"/>
              <a:t>This string describes the function and is what is shown if you do a help on a function</a:t>
            </a:r>
          </a:p>
          <a:p>
            <a:r>
              <a:rPr lang="en-US" dirty="0" smtClean="0"/>
              <a:t>Usually triple quoted since it is </a:t>
            </a:r>
            <a:r>
              <a:rPr lang="en-US" dirty="0" err="1" smtClean="0"/>
              <a:t>multilined</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en-US" smtClean="0"/>
              <a:t>Can ask for docstring</a:t>
            </a:r>
          </a:p>
        </p:txBody>
      </p:sp>
      <p:sp>
        <p:nvSpPr>
          <p:cNvPr id="89091" name="Content Placeholder 2"/>
          <p:cNvSpPr>
            <a:spLocks noGrp="1"/>
          </p:cNvSpPr>
          <p:nvPr>
            <p:ph idx="1"/>
          </p:nvPr>
        </p:nvSpPr>
        <p:spPr/>
        <p:txBody>
          <a:bodyPr/>
          <a:lstStyle/>
          <a:p>
            <a:r>
              <a:rPr lang="en-US" dirty="0" smtClean="0"/>
              <a:t>Every object (function, whatever) can have a </a:t>
            </a:r>
            <a:r>
              <a:rPr lang="en-US" dirty="0" err="1" smtClean="0"/>
              <a:t>docstring</a:t>
            </a:r>
            <a:r>
              <a:rPr lang="en-US" dirty="0" smtClean="0"/>
              <a:t>. It is stored as an attribute of the function (the </a:t>
            </a:r>
            <a:r>
              <a:rPr lang="en-US" sz="2800" dirty="0" smtClean="0">
                <a:solidFill>
                  <a:srgbClr val="660066"/>
                </a:solidFill>
                <a:latin typeface="Monaco"/>
                <a:cs typeface="Monaco"/>
              </a:rPr>
              <a:t>__doc__ </a:t>
            </a:r>
            <a:r>
              <a:rPr lang="en-US" dirty="0" smtClean="0"/>
              <a:t>attribute)</a:t>
            </a:r>
          </a:p>
          <a:p>
            <a:r>
              <a:rPr lang="en-US" sz="2800" dirty="0" err="1" smtClean="0">
                <a:solidFill>
                  <a:srgbClr val="660066"/>
                </a:solidFill>
                <a:latin typeface="Monaco"/>
                <a:cs typeface="Monaco"/>
              </a:rPr>
              <a:t>listMean.__doc</a:t>
            </a:r>
            <a:r>
              <a:rPr lang="en-US" sz="2800" dirty="0" smtClean="0">
                <a:solidFill>
                  <a:srgbClr val="660066"/>
                </a:solidFill>
                <a:latin typeface="Monaco"/>
                <a:cs typeface="Monaco"/>
              </a:rPr>
              <a:t>__</a:t>
            </a:r>
          </a:p>
          <a:p>
            <a:pPr marL="457200" lvl="1" indent="0">
              <a:buNone/>
            </a:pPr>
            <a:r>
              <a:rPr lang="en-US" sz="2400" dirty="0">
                <a:solidFill>
                  <a:srgbClr val="660066"/>
                </a:solidFill>
                <a:latin typeface="Monaco"/>
                <a:cs typeface="Monaco"/>
              </a:rPr>
              <a:t>'</a:t>
            </a:r>
            <a:r>
              <a:rPr lang="en-US" sz="2400" dirty="0" smtClean="0">
                <a:solidFill>
                  <a:srgbClr val="660066"/>
                </a:solidFill>
                <a:latin typeface="Monaco"/>
                <a:cs typeface="Monaco"/>
              </a:rPr>
              <a:t>Takes a list of integers, returns the average of the list.'</a:t>
            </a:r>
            <a:endParaRPr lang="en-US" dirty="0" smtClean="0"/>
          </a:p>
          <a:p>
            <a:r>
              <a:rPr lang="en-US" dirty="0" smtClean="0">
                <a:latin typeface="+mj-lt"/>
                <a:cs typeface="Monaco"/>
              </a:rPr>
              <a:t>Other programs can use the </a:t>
            </a:r>
            <a:r>
              <a:rPr lang="en-US" dirty="0" err="1" smtClean="0">
                <a:latin typeface="+mj-lt"/>
                <a:cs typeface="Monaco"/>
              </a:rPr>
              <a:t>docstring</a:t>
            </a:r>
            <a:r>
              <a:rPr lang="en-US" dirty="0" smtClean="0">
                <a:latin typeface="+mj-lt"/>
                <a:cs typeface="Monaco"/>
              </a:rPr>
              <a:t> to report to the user (for example, </a:t>
            </a:r>
            <a:r>
              <a:rPr lang="en-US" dirty="0" err="1" smtClean="0">
                <a:latin typeface="+mj-lt"/>
                <a:cs typeface="Monaco"/>
              </a:rPr>
              <a:t>Spyder</a:t>
            </a:r>
            <a:r>
              <a:rPr lang="en-US" dirty="0" smtClean="0">
                <a:latin typeface="+mj-lt"/>
                <a:cs typeface="Monaco"/>
              </a:rPr>
              <a:t>).</a:t>
            </a:r>
            <a:endParaRPr lang="en-US" dirty="0" smtClean="0">
              <a:latin typeface="+mj-lt"/>
              <a:cs typeface="Monaco"/>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Determining final grade</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The following code shows how you can read in a file of grades. Each line of the file contains five comma-separated fields:</a:t>
            </a:r>
          </a:p>
          <a:p>
            <a:pPr fontAlgn="auto">
              <a:spcBef>
                <a:spcPts val="0"/>
              </a:spcBef>
              <a:spcAft>
                <a:spcPts val="0"/>
              </a:spcAft>
            </a:pPr>
            <a:r>
              <a:rPr lang="en-US" dirty="0" smtClean="0"/>
              <a:t>last name</a:t>
            </a:r>
          </a:p>
          <a:p>
            <a:pPr fontAlgn="auto">
              <a:spcBef>
                <a:spcPts val="0"/>
              </a:spcBef>
              <a:spcAft>
                <a:spcPts val="0"/>
              </a:spcAft>
            </a:pPr>
            <a:r>
              <a:rPr lang="en-US" dirty="0" smtClean="0"/>
              <a:t>first name </a:t>
            </a:r>
          </a:p>
          <a:p>
            <a:pPr fontAlgn="auto">
              <a:spcBef>
                <a:spcPts val="0"/>
              </a:spcBef>
              <a:spcAft>
                <a:spcPts val="0"/>
              </a:spcAft>
            </a:pPr>
            <a:r>
              <a:rPr lang="en-US" dirty="0" smtClean="0"/>
              <a:t>exam1, exam2, </a:t>
            </a:r>
            <a:r>
              <a:rPr lang="en-US" dirty="0" err="1" smtClean="0"/>
              <a:t>final_exam</a:t>
            </a:r>
            <a:endParaRPr lang="en-US" dirty="0" smtClean="0"/>
          </a:p>
          <a:p>
            <a:pPr marL="0" indent="0" fontAlgn="auto">
              <a:spcBef>
                <a:spcPts val="0"/>
              </a:spcBef>
              <a:spcAft>
                <a:spcPts val="0"/>
              </a:spcAft>
              <a:buNone/>
            </a:pPr>
            <a:endParaRPr lang="en-US" dirty="0"/>
          </a:p>
          <a:p>
            <a:pPr marL="0" indent="0" fontAlgn="auto">
              <a:spcBef>
                <a:spcPts val="0"/>
              </a:spcBef>
              <a:spcAft>
                <a:spcPts val="0"/>
              </a:spcAft>
              <a:buNone/>
            </a:pPr>
            <a:r>
              <a:rPr lang="en-US" dirty="0" smtClean="0"/>
              <a:t>print name and final grade</a:t>
            </a:r>
          </a:p>
          <a:p>
            <a:pPr fontAlgn="auto">
              <a:spcBef>
                <a:spcPts val="0"/>
              </a:spcBef>
              <a:spcAft>
                <a:spcPts val="0"/>
              </a:spcAft>
            </a:pPr>
            <a:endParaRPr lang="en-US" dirty="0"/>
          </a:p>
        </p:txBody>
      </p:sp>
    </p:spTree>
    <p:extLst>
      <p:ext uri="{BB962C8B-B14F-4D97-AF65-F5344CB8AC3E}">
        <p14:creationId xmlns:p14="http://schemas.microsoft.com/office/powerpoint/2010/main" val="9554230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t>Code Listing 8.2</a:t>
            </a:r>
          </a:p>
          <a:p>
            <a:r>
              <a:rPr lang="en-US" dirty="0" smtClean="0"/>
              <a:t>Weighted Grade Function</a:t>
            </a:r>
            <a:endParaRPr lang="en-US" dirty="0"/>
          </a:p>
        </p:txBody>
      </p:sp>
    </p:spTree>
    <p:extLst>
      <p:ext uri="{BB962C8B-B14F-4D97-AF65-F5344CB8AC3E}">
        <p14:creationId xmlns:p14="http://schemas.microsoft.com/office/powerpoint/2010/main" val="331029171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sz="quarter" idx="10"/>
          </p:nvPr>
        </p:nvPicPr>
        <p:blipFill>
          <a:blip r:embed="rId3"/>
          <a:stretch>
            <a:fillRect/>
          </a:stretch>
        </p:blipFill>
        <p:spPr>
          <a:xfrm>
            <a:off x="151598" y="1981200"/>
            <a:ext cx="8840804" cy="2514600"/>
          </a:xfrm>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Code Listing 8.3</a:t>
            </a:r>
          </a:p>
          <a:p>
            <a:r>
              <a:rPr lang="en-US" dirty="0" err="1" smtClean="0"/>
              <a:t>parse_line</a:t>
            </a:r>
            <a:endParaRPr lang="en-US" dirty="0"/>
          </a:p>
        </p:txBody>
      </p:sp>
    </p:spTree>
    <p:extLst>
      <p:ext uri="{BB962C8B-B14F-4D97-AF65-F5344CB8AC3E}">
        <p14:creationId xmlns:p14="http://schemas.microsoft.com/office/powerpoint/2010/main" val="8520416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0" y="762000"/>
            <a:ext cx="9145452" cy="286232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parse_line</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line_str</a:t>
            </a:r>
            <a:r>
              <a:rPr lang="en-US" dirty="0">
                <a:latin typeface="Courier New" charset="0"/>
                <a:ea typeface="Courier New" charset="0"/>
                <a:cs typeface="Courier New" charset="0"/>
              </a:rPr>
              <a:t>):</a:t>
            </a:r>
          </a:p>
          <a:p>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t>
            </a:r>
            <a:r>
              <a:rPr lang="en-US" i="1" dirty="0" smtClean="0">
                <a:solidFill>
                  <a:srgbClr val="92D050"/>
                </a:solidFill>
                <a:latin typeface="Courier New" charset="0"/>
                <a:ea typeface="Courier New" charset="0"/>
                <a:cs typeface="Courier New" charset="0"/>
              </a:rPr>
              <a:t>Expects </a:t>
            </a:r>
            <a:r>
              <a:rPr lang="en-US" i="1" dirty="0">
                <a:solidFill>
                  <a:srgbClr val="92D050"/>
                </a:solidFill>
                <a:latin typeface="Courier New" charset="0"/>
                <a:ea typeface="Courier New" charset="0"/>
                <a:cs typeface="Courier New" charset="0"/>
              </a:rPr>
              <a:t>a line of form last, first, exam1, exam2, final.</a:t>
            </a:r>
          </a:p>
          <a:p>
            <a:r>
              <a:rPr lang="en-US" i="1" dirty="0">
                <a:solidFill>
                  <a:srgbClr val="92D050"/>
                </a:solidFill>
                <a:latin typeface="Courier New" charset="0"/>
                <a:ea typeface="Courier New" charset="0"/>
                <a:cs typeface="Courier New" charset="0"/>
              </a:rPr>
              <a:t>    returns a tuple containing </a:t>
            </a:r>
            <a:r>
              <a:rPr lang="en-US" i="1" dirty="0" err="1">
                <a:solidFill>
                  <a:srgbClr val="92D050"/>
                </a:solidFill>
                <a:latin typeface="Courier New" charset="0"/>
                <a:ea typeface="Courier New" charset="0"/>
                <a:cs typeface="Courier New" charset="0"/>
              </a:rPr>
              <a:t>first+last</a:t>
            </a:r>
            <a:r>
              <a:rPr lang="en-US" i="1" dirty="0">
                <a:solidFill>
                  <a:srgbClr val="92D050"/>
                </a:solidFill>
                <a:latin typeface="Courier New" charset="0"/>
                <a:ea typeface="Courier New" charset="0"/>
                <a:cs typeface="Courier New" charset="0"/>
              </a:rPr>
              <a:t> and list of scores</a:t>
            </a:r>
            <a:r>
              <a:rPr lang="en-US" i="1" dirty="0" smtClean="0">
                <a:solidFill>
                  <a:srgbClr val="92D050"/>
                </a:solidFill>
                <a:latin typeface="Courier New" charset="0"/>
                <a:ea typeface="Courier New" charset="0"/>
                <a:cs typeface="Courier New" charset="0"/>
              </a:rPr>
              <a:t>. </a:t>
            </a:r>
            <a:r>
              <a:rPr lang="en-US" dirty="0" smtClean="0">
                <a:latin typeface="Courier New" charset="0"/>
                <a:ea typeface="Courier New" charset="0"/>
                <a:cs typeface="Courier New" charset="0"/>
              </a:rPr>
              <a:t>'''</a:t>
            </a:r>
            <a:endParaRPr lang="en-US" dirty="0">
              <a:latin typeface="Courier New" charset="0"/>
              <a:ea typeface="Courier New" charset="0"/>
              <a:cs typeface="Courier New" charset="0"/>
            </a:endParaRP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 = </a:t>
            </a:r>
            <a:r>
              <a:rPr lang="en-US" dirty="0" err="1">
                <a:latin typeface="Courier New" charset="0"/>
                <a:ea typeface="Courier New" charset="0"/>
                <a:cs typeface="Courier New" charset="0"/>
              </a:rPr>
              <a:t>line_str.strip</a:t>
            </a:r>
            <a:r>
              <a:rPr lang="en-US" dirty="0">
                <a:latin typeface="Courier New" charset="0"/>
                <a:ea typeface="Courier New" charset="0"/>
                <a:cs typeface="Courier New" charset="0"/>
              </a:rPr>
              <a:t>().split(',')</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name_str</a:t>
            </a:r>
            <a:r>
              <a:rPr lang="en-US" dirty="0">
                <a:latin typeface="Courier New" charset="0"/>
                <a:ea typeface="Courier New" charset="0"/>
                <a:cs typeface="Courier New" charset="0"/>
              </a:rPr>
              <a:t> =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[1] + ' ' +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[0]</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score_list</a:t>
            </a:r>
            <a:r>
              <a:rPr lang="en-US" dirty="0">
                <a:latin typeface="Courier New" charset="0"/>
                <a:ea typeface="Courier New" charset="0"/>
                <a:cs typeface="Courier New" charset="0"/>
              </a:rPr>
              <a:t> = []</a:t>
            </a:r>
          </a:p>
          <a:p>
            <a:r>
              <a:rPr lang="en-US" dirty="0">
                <a:latin typeface="Courier New" charset="0"/>
                <a:ea typeface="Courier New" charset="0"/>
                <a:cs typeface="Courier New" charset="0"/>
              </a:rPr>
              <a:t>    </a:t>
            </a:r>
            <a:r>
              <a:rPr lang="en-US" i="1" dirty="0">
                <a:solidFill>
                  <a:srgbClr val="92D050"/>
                </a:solidFill>
                <a:latin typeface="Courier New" charset="0"/>
                <a:ea typeface="Courier New" charset="0"/>
                <a:cs typeface="Courier New" charset="0"/>
              </a:rPr>
              <a:t># gather the scores, now strings, as a list of </a:t>
            </a:r>
            <a:r>
              <a:rPr lang="en-US" i="1" dirty="0" err="1">
                <a:solidFill>
                  <a:srgbClr val="92D050"/>
                </a:solidFill>
                <a:latin typeface="Courier New" charset="0"/>
                <a:ea typeface="Courier New" charset="0"/>
                <a:cs typeface="Courier New" charset="0"/>
              </a:rPr>
              <a:t>ints</a:t>
            </a:r>
            <a:endParaRPr lang="en-US" i="1" dirty="0">
              <a:solidFill>
                <a:srgbClr val="92D050"/>
              </a:solidFill>
              <a:latin typeface="Courier New" charset="0"/>
              <a:ea typeface="Courier New" charset="0"/>
              <a:cs typeface="Courier New" charset="0"/>
            </a:endParaRP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for</a:t>
            </a:r>
            <a:r>
              <a:rPr lang="en-US" dirty="0">
                <a:latin typeface="Courier New" charset="0"/>
                <a:ea typeface="Courier New" charset="0"/>
                <a:cs typeface="Courier New" charset="0"/>
              </a:rPr>
              <a:t> element </a:t>
            </a:r>
            <a:r>
              <a:rPr lang="en-US" b="1" dirty="0">
                <a:latin typeface="Courier New" charset="0"/>
                <a:ea typeface="Courier New" charset="0"/>
                <a:cs typeface="Courier New" charset="0"/>
              </a:rPr>
              <a:t>in</a:t>
            </a:r>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field_list</a:t>
            </a:r>
            <a:r>
              <a:rPr lang="en-US" dirty="0">
                <a:latin typeface="Courier New" charset="0"/>
                <a:ea typeface="Courier New" charset="0"/>
                <a:cs typeface="Courier New" charset="0"/>
              </a:rPr>
              <a:t>[2:]:</a:t>
            </a: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score_list.append</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int</a:t>
            </a:r>
            <a:r>
              <a:rPr lang="en-US" dirty="0">
                <a:latin typeface="Courier New" charset="0"/>
                <a:ea typeface="Courier New" charset="0"/>
                <a:cs typeface="Courier New" charset="0"/>
              </a:rPr>
              <a:t>(element))</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return</a:t>
            </a:r>
            <a:r>
              <a:rPr lang="en-US" dirty="0">
                <a:latin typeface="Courier New" charset="0"/>
                <a:ea typeface="Courier New" charset="0"/>
                <a:cs typeface="Courier New" charset="0"/>
              </a:rPr>
              <a:t> </a:t>
            </a:r>
            <a:r>
              <a:rPr lang="en-US" dirty="0" err="1" smtClean="0">
                <a:latin typeface="Courier New" charset="0"/>
                <a:ea typeface="Courier New" charset="0"/>
                <a:cs typeface="Courier New" charset="0"/>
              </a:rPr>
              <a:t>name_str,score_list</a:t>
            </a:r>
            <a:endParaRPr lang="en-US" dirty="0">
              <a:latin typeface="Courier New" charset="0"/>
              <a:ea typeface="Courier New" charset="0"/>
              <a:cs typeface="Courier New" charset="0"/>
            </a:endParaRPr>
          </a:p>
        </p:txBody>
      </p:sp>
    </p:spTree>
    <p:extLst>
      <p:ext uri="{BB962C8B-B14F-4D97-AF65-F5344CB8AC3E}">
        <p14:creationId xmlns:p14="http://schemas.microsoft.com/office/powerpoint/2010/main" val="504253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function’s namespace	</a:t>
            </a:r>
            <a:endParaRPr lang="en-US" dirty="0"/>
          </a:p>
        </p:txBody>
      </p:sp>
      <p:sp>
        <p:nvSpPr>
          <p:cNvPr id="3" name="Content Placeholder 2"/>
          <p:cNvSpPr>
            <a:spLocks noGrp="1"/>
          </p:cNvSpPr>
          <p:nvPr>
            <p:ph idx="1"/>
          </p:nvPr>
        </p:nvSpPr>
        <p:spPr/>
        <p:txBody>
          <a:bodyPr/>
          <a:lstStyle/>
          <a:p>
            <a:r>
              <a:rPr lang="en-US" dirty="0" smtClean="0"/>
              <a:t>Each function maintains a namespace for names defined </a:t>
            </a:r>
            <a:r>
              <a:rPr lang="en-US" b="1" i="1" dirty="0" smtClean="0"/>
              <a:t>locally within the function</a:t>
            </a:r>
            <a:r>
              <a:rPr lang="en-US" dirty="0" smtClean="0"/>
              <a:t>. </a:t>
            </a:r>
          </a:p>
          <a:p>
            <a:r>
              <a:rPr lang="en-US" dirty="0" smtClean="0"/>
              <a:t>Locally means one of two things:</a:t>
            </a:r>
          </a:p>
          <a:p>
            <a:pPr lvl="1"/>
            <a:r>
              <a:rPr lang="en-US" dirty="0" smtClean="0"/>
              <a:t>a name assigned within the function</a:t>
            </a:r>
          </a:p>
          <a:p>
            <a:pPr lvl="1"/>
            <a:r>
              <a:rPr lang="en-US" dirty="0" smtClean="0"/>
              <a:t>an argument received by invocation of the function</a:t>
            </a:r>
          </a:p>
          <a:p>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Code Listing 8.4</a:t>
            </a:r>
          </a:p>
          <a:p>
            <a:r>
              <a:rPr lang="en-US" dirty="0" smtClean="0"/>
              <a:t>main</a:t>
            </a:r>
            <a:endParaRPr lang="en-US" dirty="0"/>
          </a:p>
        </p:txBody>
      </p:sp>
    </p:spTree>
    <p:extLst>
      <p:ext uri="{BB962C8B-B14F-4D97-AF65-F5344CB8AC3E}">
        <p14:creationId xmlns:p14="http://schemas.microsoft.com/office/powerpoint/2010/main" val="18678345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bwMode="auto">
          <a:xfrm>
            <a:off x="136406" y="685800"/>
            <a:ext cx="9007594" cy="313932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rtlCol="0">
            <a:spAutoFit/>
          </a:bodyPr>
          <a:lstStyle/>
          <a:p>
            <a:r>
              <a:rPr lang="en-US" b="1" dirty="0" err="1">
                <a:latin typeface="Courier New" charset="0"/>
                <a:ea typeface="Courier New" charset="0"/>
                <a:cs typeface="Courier New" charset="0"/>
              </a:rPr>
              <a:t>def</a:t>
            </a:r>
            <a:r>
              <a:rPr lang="en-US" dirty="0">
                <a:latin typeface="Courier New" charset="0"/>
                <a:ea typeface="Courier New" charset="0"/>
                <a:cs typeface="Courier New" charset="0"/>
              </a:rPr>
              <a:t> main ():</a:t>
            </a:r>
          </a:p>
          <a:p>
            <a:r>
              <a:rPr lang="en-US" dirty="0">
                <a:latin typeface="Courier New" charset="0"/>
                <a:ea typeface="Courier New" charset="0"/>
                <a:cs typeface="Courier New" charset="0"/>
              </a:rPr>
              <a:t>    </a:t>
            </a:r>
            <a:r>
              <a:rPr lang="en-US" dirty="0" smtClean="0">
                <a:latin typeface="Courier New" charset="0"/>
                <a:ea typeface="Courier New" charset="0"/>
                <a:cs typeface="Courier New" charset="0"/>
              </a:rPr>
              <a:t>''' </a:t>
            </a:r>
            <a:r>
              <a:rPr lang="en-US" i="1" dirty="0" smtClean="0">
                <a:solidFill>
                  <a:srgbClr val="92D050"/>
                </a:solidFill>
                <a:latin typeface="Courier New" charset="0"/>
                <a:ea typeface="Courier New" charset="0"/>
                <a:cs typeface="Courier New" charset="0"/>
              </a:rPr>
              <a:t>Get </a:t>
            </a:r>
            <a:r>
              <a:rPr lang="en-US" i="1" dirty="0">
                <a:solidFill>
                  <a:srgbClr val="92D050"/>
                </a:solidFill>
                <a:latin typeface="Courier New" charset="0"/>
                <a:ea typeface="Courier New" charset="0"/>
                <a:cs typeface="Courier New" charset="0"/>
              </a:rPr>
              <a:t>a </a:t>
            </a:r>
            <a:r>
              <a:rPr lang="en-US" i="1" dirty="0" err="1">
                <a:solidFill>
                  <a:srgbClr val="92D050"/>
                </a:solidFill>
                <a:latin typeface="Courier New" charset="0"/>
                <a:ea typeface="Courier New" charset="0"/>
                <a:cs typeface="Courier New" charset="0"/>
              </a:rPr>
              <a:t>line_str</a:t>
            </a:r>
            <a:r>
              <a:rPr lang="en-US" i="1" dirty="0">
                <a:solidFill>
                  <a:srgbClr val="92D050"/>
                </a:solidFill>
                <a:latin typeface="Courier New" charset="0"/>
                <a:ea typeface="Courier New" charset="0"/>
                <a:cs typeface="Courier New" charset="0"/>
              </a:rPr>
              <a:t> from the file, </a:t>
            </a:r>
            <a:endParaRPr lang="en-US" i="1" dirty="0" smtClean="0">
              <a:solidFill>
                <a:srgbClr val="92D050"/>
              </a:solidFill>
              <a:latin typeface="Courier New" charset="0"/>
              <a:ea typeface="Courier New" charset="0"/>
              <a:cs typeface="Courier New" charset="0"/>
            </a:endParaRPr>
          </a:p>
          <a:p>
            <a:r>
              <a:rPr lang="en-US" i="1" dirty="0">
                <a:solidFill>
                  <a:srgbClr val="92D050"/>
                </a:solidFill>
                <a:latin typeface="Courier New" charset="0"/>
                <a:ea typeface="Courier New" charset="0"/>
                <a:cs typeface="Courier New" charset="0"/>
              </a:rPr>
              <a:t> </a:t>
            </a:r>
            <a:r>
              <a:rPr lang="en-US" i="1" dirty="0" smtClean="0">
                <a:solidFill>
                  <a:srgbClr val="92D050"/>
                </a:solidFill>
                <a:latin typeface="Courier New" charset="0"/>
                <a:ea typeface="Courier New" charset="0"/>
                <a:cs typeface="Courier New" charset="0"/>
              </a:rPr>
              <a:t>      print </a:t>
            </a:r>
            <a:r>
              <a:rPr lang="en-US" i="1" dirty="0">
                <a:solidFill>
                  <a:srgbClr val="92D050"/>
                </a:solidFill>
                <a:latin typeface="Courier New" charset="0"/>
                <a:ea typeface="Courier New" charset="0"/>
                <a:cs typeface="Courier New" charset="0"/>
              </a:rPr>
              <a:t>the final grade nicely</a:t>
            </a:r>
            <a:r>
              <a:rPr lang="en-US" i="1" dirty="0" smtClean="0">
                <a:solidFill>
                  <a:srgbClr val="92D050"/>
                </a:solidFill>
                <a:latin typeface="Courier New" charset="0"/>
                <a:ea typeface="Courier New" charset="0"/>
                <a:cs typeface="Courier New" charset="0"/>
              </a:rPr>
              <a:t>. </a:t>
            </a:r>
            <a:r>
              <a:rPr lang="en-US" dirty="0" smtClean="0">
                <a:latin typeface="Courier New" charset="0"/>
                <a:ea typeface="Courier New" charset="0"/>
                <a:cs typeface="Courier New" charset="0"/>
              </a:rPr>
              <a:t>'''</a:t>
            </a:r>
            <a:endParaRPr lang="en-US" dirty="0">
              <a:latin typeface="Courier New" charset="0"/>
              <a:ea typeface="Courier New" charset="0"/>
              <a:cs typeface="Courier New" charset="0"/>
            </a:endParaRP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file_name</a:t>
            </a:r>
            <a:r>
              <a:rPr lang="en-US" dirty="0">
                <a:latin typeface="Courier New" charset="0"/>
                <a:ea typeface="Courier New" charset="0"/>
                <a:cs typeface="Courier New" charset="0"/>
              </a:rPr>
              <a:t> = input</a:t>
            </a:r>
            <a:r>
              <a:rPr lang="en-US" dirty="0" smtClean="0">
                <a:latin typeface="Courier New" charset="0"/>
                <a:ea typeface="Courier New" charset="0"/>
                <a:cs typeface="Courier New" charset="0"/>
              </a:rPr>
              <a:t>('</a:t>
            </a:r>
            <a:r>
              <a:rPr lang="en-US" i="1" dirty="0" smtClean="0">
                <a:latin typeface="Courier New" charset="0"/>
                <a:ea typeface="Courier New" charset="0"/>
                <a:cs typeface="Courier New" charset="0"/>
              </a:rPr>
              <a:t>Open </a:t>
            </a:r>
            <a:r>
              <a:rPr lang="en-US" i="1" dirty="0">
                <a:latin typeface="Courier New" charset="0"/>
                <a:ea typeface="Courier New" charset="0"/>
                <a:cs typeface="Courier New" charset="0"/>
              </a:rPr>
              <a:t>what file</a:t>
            </a:r>
            <a:r>
              <a:rPr lang="en-US" i="1" dirty="0" smtClean="0">
                <a:latin typeface="Courier New" charset="0"/>
                <a:ea typeface="Courier New" charset="0"/>
                <a:cs typeface="Courier New" charset="0"/>
              </a:rPr>
              <a:t>:</a:t>
            </a:r>
            <a:r>
              <a:rPr lang="en-US" dirty="0" smtClean="0">
                <a:latin typeface="Courier New" charset="0"/>
                <a:ea typeface="Courier New" charset="0"/>
                <a:cs typeface="Courier New" charset="0"/>
              </a:rPr>
              <a:t>')</a:t>
            </a:r>
            <a:endParaRPr lang="en-US" dirty="0">
              <a:latin typeface="Courier New" charset="0"/>
              <a:ea typeface="Courier New" charset="0"/>
              <a:cs typeface="Courier New" charset="0"/>
            </a:endParaRPr>
          </a:p>
          <a:p>
            <a:r>
              <a:rPr lang="en-US" dirty="0">
                <a:latin typeface="Courier New" charset="0"/>
                <a:ea typeface="Courier New" charset="0"/>
                <a:cs typeface="Courier New" charset="0"/>
              </a:rPr>
              <a:t>    </a:t>
            </a:r>
            <a:r>
              <a:rPr lang="en-US" dirty="0" err="1">
                <a:latin typeface="Courier New" charset="0"/>
                <a:ea typeface="Courier New" charset="0"/>
                <a:cs typeface="Courier New" charset="0"/>
              </a:rPr>
              <a:t>grade_file</a:t>
            </a:r>
            <a:r>
              <a:rPr lang="en-US" dirty="0">
                <a:latin typeface="Courier New" charset="0"/>
                <a:ea typeface="Courier New" charset="0"/>
                <a:cs typeface="Courier New" charset="0"/>
              </a:rPr>
              <a:t> = open(</a:t>
            </a:r>
            <a:r>
              <a:rPr lang="en-US" dirty="0" err="1">
                <a:latin typeface="Courier New" charset="0"/>
                <a:ea typeface="Courier New" charset="0"/>
                <a:cs typeface="Courier New" charset="0"/>
              </a:rPr>
              <a:t>file_name</a:t>
            </a:r>
            <a:r>
              <a:rPr lang="en-US" dirty="0">
                <a:latin typeface="Courier New" charset="0"/>
                <a:ea typeface="Courier New" charset="0"/>
                <a:cs typeface="Courier New" charset="0"/>
              </a:rPr>
              <a:t>, 'r')</a:t>
            </a:r>
          </a:p>
          <a:p>
            <a:r>
              <a:rPr lang="en-US" dirty="0">
                <a:latin typeface="Courier New" charset="0"/>
                <a:ea typeface="Courier New" charset="0"/>
                <a:cs typeface="Courier New" charset="0"/>
              </a:rPr>
              <a:t>    </a:t>
            </a:r>
            <a:r>
              <a:rPr lang="en-US" b="1" dirty="0">
                <a:latin typeface="Courier New" charset="0"/>
                <a:ea typeface="Courier New" charset="0"/>
                <a:cs typeface="Courier New" charset="0"/>
              </a:rPr>
              <a:t>print</a:t>
            </a:r>
            <a:r>
              <a:rPr lang="en-US" dirty="0">
                <a:latin typeface="Courier New" charset="0"/>
                <a:ea typeface="Courier New" charset="0"/>
                <a:cs typeface="Courier New" charset="0"/>
              </a:rPr>
              <a:t>('{:&gt;13s}  {:&gt;15s}'.format(</a:t>
            </a:r>
            <a:r>
              <a:rPr lang="en-US" i="1" dirty="0">
                <a:latin typeface="Courier New" charset="0"/>
                <a:ea typeface="Courier New" charset="0"/>
                <a:cs typeface="Courier New" charset="0"/>
              </a:rPr>
              <a:t>'</a:t>
            </a:r>
            <a:r>
              <a:rPr lang="en-US" i="1" dirty="0" err="1">
                <a:latin typeface="Courier New" charset="0"/>
                <a:ea typeface="Courier New" charset="0"/>
                <a:cs typeface="Courier New" charset="0"/>
              </a:rPr>
              <a:t>Name</a:t>
            </a:r>
            <a:r>
              <a:rPr lang="en-US" dirty="0" err="1">
                <a:latin typeface="Courier New" charset="0"/>
                <a:ea typeface="Courier New" charset="0"/>
                <a:cs typeface="Courier New" charset="0"/>
              </a:rPr>
              <a:t>',</a:t>
            </a:r>
            <a:r>
              <a:rPr lang="en-US" i="1" dirty="0" err="1">
                <a:latin typeface="Courier New" charset="0"/>
                <a:ea typeface="Courier New" charset="0"/>
                <a:cs typeface="Courier New" charset="0"/>
              </a:rPr>
              <a:t>'Grade</a:t>
            </a:r>
            <a:r>
              <a:rPr lang="en-US"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print</a:t>
            </a:r>
            <a:r>
              <a:rPr lang="ro-RO" dirty="0">
                <a:latin typeface="Courier New" charset="0"/>
                <a:ea typeface="Courier New" charset="0"/>
                <a:cs typeface="Courier New" charset="0"/>
              </a:rPr>
              <a:t>('-'*30)</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for</a:t>
            </a:r>
            <a:r>
              <a:rPr lang="ro-RO" dirty="0">
                <a:latin typeface="Courier New" charset="0"/>
                <a:ea typeface="Courier New" charset="0"/>
                <a:cs typeface="Courier New" charset="0"/>
              </a:rPr>
              <a:t> </a:t>
            </a:r>
            <a:r>
              <a:rPr lang="ro-RO" dirty="0" err="1">
                <a:latin typeface="Courier New" charset="0"/>
                <a:ea typeface="Courier New" charset="0"/>
                <a:cs typeface="Courier New" charset="0"/>
              </a:rPr>
              <a:t>line_str</a:t>
            </a:r>
            <a:r>
              <a:rPr lang="ro-RO" dirty="0">
                <a:latin typeface="Courier New" charset="0"/>
                <a:ea typeface="Courier New" charset="0"/>
                <a:cs typeface="Courier New" charset="0"/>
              </a:rPr>
              <a:t> in </a:t>
            </a:r>
            <a:r>
              <a:rPr lang="ro-RO" dirty="0" err="1">
                <a:latin typeface="Courier New" charset="0"/>
                <a:ea typeface="Courier New" charset="0"/>
                <a:cs typeface="Courier New" charset="0"/>
              </a:rPr>
              <a:t>grade_file</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dirty="0" err="1">
                <a:latin typeface="Courier New" charset="0"/>
                <a:ea typeface="Courier New" charset="0"/>
                <a:cs typeface="Courier New" charset="0"/>
              </a:rPr>
              <a:t>name_str,score_list</a:t>
            </a:r>
            <a:r>
              <a:rPr lang="ro-RO" dirty="0">
                <a:latin typeface="Courier New" charset="0"/>
                <a:ea typeface="Courier New" charset="0"/>
                <a:cs typeface="Courier New" charset="0"/>
              </a:rPr>
              <a:t> = </a:t>
            </a:r>
            <a:r>
              <a:rPr lang="ro-RO" dirty="0" err="1">
                <a:latin typeface="Courier New" charset="0"/>
                <a:ea typeface="Courier New" charset="0"/>
                <a:cs typeface="Courier New" charset="0"/>
              </a:rPr>
              <a:t>parse_line</a:t>
            </a:r>
            <a:r>
              <a:rPr lang="ro-RO" dirty="0">
                <a:latin typeface="Courier New" charset="0"/>
                <a:ea typeface="Courier New" charset="0"/>
                <a:cs typeface="Courier New" charset="0"/>
              </a:rPr>
              <a:t>(</a:t>
            </a:r>
            <a:r>
              <a:rPr lang="ro-RO" dirty="0" err="1">
                <a:latin typeface="Courier New" charset="0"/>
                <a:ea typeface="Courier New" charset="0"/>
                <a:cs typeface="Courier New" charset="0"/>
              </a:rPr>
              <a:t>line_str</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dirty="0" err="1">
                <a:latin typeface="Courier New" charset="0"/>
                <a:ea typeface="Courier New" charset="0"/>
                <a:cs typeface="Courier New" charset="0"/>
              </a:rPr>
              <a:t>grade_float</a:t>
            </a:r>
            <a:r>
              <a:rPr lang="ro-RO" dirty="0">
                <a:latin typeface="Courier New" charset="0"/>
                <a:ea typeface="Courier New" charset="0"/>
                <a:cs typeface="Courier New" charset="0"/>
              </a:rPr>
              <a:t> = </a:t>
            </a:r>
            <a:r>
              <a:rPr lang="ro-RO" dirty="0" err="1">
                <a:latin typeface="Courier New" charset="0"/>
                <a:ea typeface="Courier New" charset="0"/>
                <a:cs typeface="Courier New" charset="0"/>
              </a:rPr>
              <a:t>weighted_grade</a:t>
            </a:r>
            <a:r>
              <a:rPr lang="ro-RO" dirty="0">
                <a:latin typeface="Courier New" charset="0"/>
                <a:ea typeface="Courier New" charset="0"/>
                <a:cs typeface="Courier New" charset="0"/>
              </a:rPr>
              <a:t>(</a:t>
            </a:r>
            <a:r>
              <a:rPr lang="ro-RO" dirty="0" err="1">
                <a:latin typeface="Courier New" charset="0"/>
                <a:ea typeface="Courier New" charset="0"/>
                <a:cs typeface="Courier New" charset="0"/>
              </a:rPr>
              <a:t>score_list</a:t>
            </a:r>
            <a:r>
              <a:rPr lang="ro-RO" dirty="0">
                <a:latin typeface="Courier New" charset="0"/>
                <a:ea typeface="Courier New" charset="0"/>
                <a:cs typeface="Courier New" charset="0"/>
              </a:rPr>
              <a:t>)</a:t>
            </a:r>
          </a:p>
          <a:p>
            <a:r>
              <a:rPr lang="ro-RO" dirty="0">
                <a:latin typeface="Courier New" charset="0"/>
                <a:ea typeface="Courier New" charset="0"/>
                <a:cs typeface="Courier New" charset="0"/>
              </a:rPr>
              <a:t>        </a:t>
            </a:r>
            <a:r>
              <a:rPr lang="ro-RO" b="1" dirty="0">
                <a:latin typeface="Courier New" charset="0"/>
                <a:ea typeface="Courier New" charset="0"/>
                <a:cs typeface="Courier New" charset="0"/>
              </a:rPr>
              <a:t>print</a:t>
            </a:r>
            <a:r>
              <a:rPr lang="ro-RO" dirty="0">
                <a:latin typeface="Courier New" charset="0"/>
                <a:ea typeface="Courier New" charset="0"/>
                <a:cs typeface="Courier New" charset="0"/>
              </a:rPr>
              <a:t>('{:&gt;15s} {:14.2f} '.format(</a:t>
            </a:r>
            <a:r>
              <a:rPr lang="ro-RO" dirty="0" err="1">
                <a:latin typeface="Courier New" charset="0"/>
                <a:ea typeface="Courier New" charset="0"/>
                <a:cs typeface="Courier New" charset="0"/>
              </a:rPr>
              <a:t>name_str</a:t>
            </a:r>
            <a:r>
              <a:rPr lang="ro-RO" dirty="0">
                <a:latin typeface="Courier New" charset="0"/>
                <a:ea typeface="Courier New" charset="0"/>
                <a:cs typeface="Courier New" charset="0"/>
              </a:rPr>
              <a:t>, </a:t>
            </a:r>
            <a:r>
              <a:rPr lang="ro-RO" dirty="0" err="1">
                <a:latin typeface="Courier New" charset="0"/>
                <a:ea typeface="Courier New" charset="0"/>
                <a:cs typeface="Courier New" charset="0"/>
              </a:rPr>
              <a:t>grade_float</a:t>
            </a:r>
            <a:r>
              <a:rPr lang="ro-RO" dirty="0">
                <a:latin typeface="Courier New" charset="0"/>
                <a:ea typeface="Courier New" charset="0"/>
                <a:cs typeface="Courier New" charset="0"/>
              </a:rPr>
              <a:t>))</a:t>
            </a:r>
            <a:endParaRPr lang="en-US" dirty="0" smtClean="0">
              <a:solidFill>
                <a:srgbClr val="000000"/>
              </a:solidFill>
              <a:latin typeface="Courier New" charset="0"/>
              <a:ea typeface="Courier New" charset="0"/>
              <a:cs typeface="Courier New" charset="0"/>
            </a:endParaRPr>
          </a:p>
        </p:txBody>
      </p:sp>
    </p:spTree>
    <p:extLst>
      <p:ext uri="{BB962C8B-B14F-4D97-AF65-F5344CB8AC3E}">
        <p14:creationId xmlns:p14="http://schemas.microsoft.com/office/powerpoint/2010/main" val="594389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p:cNvSpPr>
            <a:spLocks noGrp="1" noChangeArrowheads="1"/>
          </p:cNvSpPr>
          <p:nvPr>
            <p:ph type="title"/>
          </p:nvPr>
        </p:nvSpPr>
        <p:spPr>
          <a:xfrm>
            <a:off x="457200" y="76200"/>
            <a:ext cx="8229600" cy="715962"/>
          </a:xfrm>
        </p:spPr>
        <p:txBody>
          <a:bodyPr/>
          <a:lstStyle/>
          <a:p>
            <a:r>
              <a:rPr lang="en-US" dirty="0" smtClean="0"/>
              <a:t>Arbitrary arguments</a:t>
            </a:r>
            <a:endParaRPr lang="en-US" dirty="0"/>
          </a:p>
        </p:txBody>
      </p:sp>
      <p:sp>
        <p:nvSpPr>
          <p:cNvPr id="91140" name="Rectangle 3"/>
          <p:cNvSpPr>
            <a:spLocks noGrp="1" noChangeArrowheads="1"/>
          </p:cNvSpPr>
          <p:nvPr>
            <p:ph idx="1"/>
          </p:nvPr>
        </p:nvSpPr>
        <p:spPr>
          <a:xfrm>
            <a:off x="609600" y="884237"/>
            <a:ext cx="8534400" cy="5364163"/>
          </a:xfrm>
        </p:spPr>
        <p:txBody>
          <a:bodyPr/>
          <a:lstStyle/>
          <a:p>
            <a:r>
              <a:rPr lang="en-US" dirty="0" smtClean="0"/>
              <a:t>it is also possible to pass an arbitrary number of arguments to a function</a:t>
            </a:r>
          </a:p>
          <a:p>
            <a:r>
              <a:rPr lang="en-US" dirty="0" smtClean="0"/>
              <a:t>the function simply collects all the arguments (no matter how few or many) into a </a:t>
            </a:r>
            <a:r>
              <a:rPr lang="en-US" dirty="0" err="1" smtClean="0"/>
              <a:t>tuple</a:t>
            </a:r>
            <a:r>
              <a:rPr lang="en-US" dirty="0" smtClean="0"/>
              <a:t> to be processed by the function</a:t>
            </a:r>
          </a:p>
          <a:p>
            <a:r>
              <a:rPr lang="en-US" dirty="0" err="1" smtClean="0"/>
              <a:t>tuple</a:t>
            </a:r>
            <a:r>
              <a:rPr lang="en-US" dirty="0" smtClean="0"/>
              <a:t> parameter </a:t>
            </a:r>
            <a:r>
              <a:rPr lang="en-US" dirty="0" err="1" smtClean="0"/>
              <a:t>preceeded</a:t>
            </a:r>
            <a:r>
              <a:rPr lang="en-US" dirty="0" smtClean="0"/>
              <a:t> by a * (which is not part of the </a:t>
            </a:r>
            <a:r>
              <a:rPr lang="en-US" dirty="0" err="1" smtClean="0"/>
              <a:t>param</a:t>
            </a:r>
            <a:r>
              <a:rPr lang="en-US" dirty="0" smtClean="0"/>
              <a:t> name, its part of the language)</a:t>
            </a:r>
          </a:p>
          <a:p>
            <a:r>
              <a:rPr lang="en-US" dirty="0" smtClean="0"/>
              <a:t>positional arguments only</a:t>
            </a:r>
            <a:endParaRPr lang="en-US"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a:xfrm>
            <a:off x="457200" y="76200"/>
            <a:ext cx="8229600" cy="685800"/>
          </a:xfrm>
        </p:spPr>
        <p:txBody>
          <a:bodyPr/>
          <a:lstStyle/>
          <a:p>
            <a:pPr eaLnBrk="1" hangingPunct="1"/>
            <a:r>
              <a:rPr lang="en-US" dirty="0" smtClean="0">
                <a:ea typeface="ＭＳ Ｐゴシック" pitchFamily="-107" charset="-128"/>
                <a:cs typeface="ＭＳ Ｐゴシック" pitchFamily="-107" charset="-128"/>
              </a:rPr>
              <a:t>example</a:t>
            </a:r>
            <a:endParaRPr lang="en-US" dirty="0">
              <a:ea typeface="ＭＳ Ｐゴシック" pitchFamily="-107" charset="-128"/>
              <a:cs typeface="ＭＳ Ｐゴシック" pitchFamily="-107" charset="-128"/>
            </a:endParaRPr>
          </a:p>
        </p:txBody>
      </p:sp>
      <p:sp>
        <p:nvSpPr>
          <p:cNvPr id="92164" name="Rectangle 3"/>
          <p:cNvSpPr>
            <a:spLocks noGrp="1" noChangeArrowheads="1"/>
          </p:cNvSpPr>
          <p:nvPr>
            <p:ph idx="1"/>
          </p:nvPr>
        </p:nvSpPr>
        <p:spPr>
          <a:xfrm>
            <a:off x="381000" y="838200"/>
            <a:ext cx="8229600" cy="5257800"/>
          </a:xfrm>
        </p:spPr>
        <p:txBody>
          <a:bodyPr/>
          <a:lstStyle/>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def </a:t>
            </a:r>
            <a:r>
              <a:rPr lang="en-US" sz="2400" dirty="0" err="1" smtClean="0">
                <a:latin typeface="Courier New" pitchFamily="-107" charset="0"/>
                <a:ea typeface="ＭＳ Ｐゴシック" pitchFamily="-107" charset="-128"/>
                <a:cs typeface="ＭＳ Ｐゴシック" pitchFamily="-107" charset="-128"/>
              </a:rPr>
              <a:t>aFunc(fixedParam</a:t>
            </a:r>
            <a:r>
              <a:rPr lang="en-US" sz="2400" dirty="0" smtClean="0">
                <a:latin typeface="Courier New" pitchFamily="-107" charset="0"/>
                <a:ea typeface="ＭＳ Ｐゴシック" pitchFamily="-107" charset="-128"/>
                <a:cs typeface="ＭＳ Ｐゴシック" pitchFamily="-107" charset="-128"/>
              </a:rPr>
              <a:t>,*</a:t>
            </a:r>
            <a:r>
              <a:rPr lang="en-US" sz="2400" dirty="0" err="1" smtClean="0">
                <a:latin typeface="Courier New" pitchFamily="-107" charset="0"/>
                <a:ea typeface="ＭＳ Ｐゴシック" pitchFamily="-107" charset="-128"/>
                <a:cs typeface="ＭＳ Ｐゴシック" pitchFamily="-107" charset="-128"/>
              </a:rPr>
              <a:t>tupleParam</a:t>
            </a:r>
            <a:r>
              <a:rPr lang="en-US" sz="2400" dirty="0" smtClean="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		</a:t>
            </a:r>
            <a:r>
              <a:rPr lang="en-US" sz="2400" dirty="0" smtClean="0">
                <a:latin typeface="Courier New" pitchFamily="-107" charset="0"/>
                <a:ea typeface="ＭＳ Ｐゴシック" pitchFamily="-107" charset="-128"/>
                <a:cs typeface="ＭＳ Ｐゴシック" pitchFamily="-107" charset="-128"/>
              </a:rPr>
              <a:t>print("fixed =" ,</a:t>
            </a:r>
            <a:r>
              <a:rPr lang="en-US" sz="2400" dirty="0" err="1" smtClean="0">
                <a:latin typeface="Courier New" pitchFamily="-107" charset="0"/>
                <a:ea typeface="ＭＳ Ｐゴシック" pitchFamily="-107" charset="-128"/>
                <a:cs typeface="ＭＳ Ｐゴシック" pitchFamily="-107" charset="-128"/>
              </a:rPr>
              <a:t>fixedParam</a:t>
            </a:r>
            <a:r>
              <a:rPr lang="en-US" sz="2400" dirty="0" smtClean="0">
                <a:latin typeface="Courier New" pitchFamily="-107" charset="0"/>
                <a:ea typeface="ＭＳ Ｐゴシック" pitchFamily="-107" charset="-128"/>
                <a:cs typeface="ＭＳ Ｐゴシック" pitchFamily="-107" charset="-128"/>
              </a:rPr>
              <a:t>)</a:t>
            </a:r>
            <a:endParaRPr lang="en-US" sz="2400" dirty="0" smtClean="0">
              <a:latin typeface="Courier New" pitchFamily="-107" charset="0"/>
              <a:ea typeface="ＭＳ Ｐゴシック" pitchFamily="-107" charset="-128"/>
              <a:cs typeface="ＭＳ Ｐゴシック" pitchFamily="-107" charset="-128"/>
            </a:endParaRP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		</a:t>
            </a:r>
            <a:r>
              <a:rPr lang="en-US" sz="2400" dirty="0" smtClean="0">
                <a:latin typeface="Courier New" pitchFamily="-107" charset="0"/>
                <a:ea typeface="ＭＳ Ｐゴシック" pitchFamily="-107" charset="-128"/>
                <a:cs typeface="ＭＳ Ｐゴシック" pitchFamily="-107" charset="-128"/>
              </a:rPr>
              <a:t>print ("tuple=" ,</a:t>
            </a:r>
            <a:r>
              <a:rPr lang="en-US" sz="2400" dirty="0" err="1" smtClean="0">
                <a:latin typeface="Courier New" pitchFamily="-107" charset="0"/>
                <a:ea typeface="ＭＳ Ｐゴシック" pitchFamily="-107" charset="-128"/>
                <a:cs typeface="ＭＳ Ｐゴシック" pitchFamily="-107" charset="-128"/>
              </a:rPr>
              <a:t>tupleParam</a:t>
            </a:r>
            <a:r>
              <a:rPr lang="en-US" sz="2400" dirty="0" smtClean="0">
                <a:latin typeface="Courier New" pitchFamily="-107" charset="0"/>
                <a:ea typeface="ＭＳ Ｐゴシック" pitchFamily="-107" charset="-128"/>
                <a:cs typeface="ＭＳ Ｐゴシック" pitchFamily="-107" charset="-128"/>
              </a:rPr>
              <a:t>)</a:t>
            </a:r>
            <a:endParaRPr lang="en-US" sz="2400" dirty="0" smtClean="0">
              <a:latin typeface="Courier New" pitchFamily="-107" charset="0"/>
              <a:ea typeface="ＭＳ Ｐゴシック" pitchFamily="-107" charset="-128"/>
              <a:cs typeface="ＭＳ Ｐゴシック" pitchFamily="-107" charset="-128"/>
            </a:endParaRP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aFunc(1,2,3,4)</a:t>
            </a:r>
          </a:p>
          <a:p>
            <a:pPr eaLnBrk="1" hangingPunct="1">
              <a:lnSpc>
                <a:spcPct val="80000"/>
              </a:lnSpc>
              <a:buFont typeface="Wingdings" pitchFamily="-107" charset="2"/>
              <a:buNone/>
            </a:pPr>
            <a:r>
              <a:rPr lang="en-US" sz="2400" dirty="0" smtClean="0">
                <a:ea typeface="ＭＳ Ｐゴシック" pitchFamily="-107" charset="-128"/>
                <a:cs typeface="ＭＳ Ｐゴシック" pitchFamily="-107" charset="-128"/>
              </a:rPr>
              <a:t>prints</a:t>
            </a:r>
            <a:r>
              <a:rPr lang="en-US" sz="2400" dirty="0" smtClean="0">
                <a:latin typeface="Courier New" pitchFamily="-107" charset="0"/>
                <a:ea typeface="ＭＳ Ｐゴシック" pitchFamily="-107" charset="-128"/>
                <a:cs typeface="ＭＳ Ｐゴシック" pitchFamily="-107" charset="-128"/>
              </a:rPr>
              <a:t>		fixed=1</a:t>
            </a: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     	</a:t>
            </a:r>
            <a:r>
              <a:rPr lang="en-US" sz="2400" dirty="0" err="1" smtClean="0">
                <a:latin typeface="Courier New" pitchFamily="-107" charset="0"/>
                <a:ea typeface="ＭＳ Ｐゴシック" pitchFamily="-107" charset="-128"/>
                <a:cs typeface="ＭＳ Ｐゴシック" pitchFamily="-107" charset="-128"/>
              </a:rPr>
              <a:t>tuple</a:t>
            </a:r>
            <a:r>
              <a:rPr lang="en-US" sz="2400" dirty="0" smtClean="0">
                <a:latin typeface="Courier New" pitchFamily="-107" charset="0"/>
                <a:ea typeface="ＭＳ Ｐゴシック" pitchFamily="-107" charset="-128"/>
                <a:cs typeface="ＭＳ Ｐゴシック" pitchFamily="-107" charset="-128"/>
              </a:rPr>
              <a:t>=(2,3,4)</a:t>
            </a: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aFunc(1)</a:t>
            </a:r>
          </a:p>
          <a:p>
            <a:pPr eaLnBrk="1" hangingPunct="1">
              <a:lnSpc>
                <a:spcPct val="80000"/>
              </a:lnSpc>
              <a:buFont typeface="Wingdings" pitchFamily="-107" charset="2"/>
              <a:buNone/>
            </a:pPr>
            <a:r>
              <a:rPr lang="en-US" sz="2400" dirty="0" smtClean="0">
                <a:ea typeface="ＭＳ Ｐゴシック" pitchFamily="-107" charset="-128"/>
                <a:cs typeface="ＭＳ Ｐゴシック" pitchFamily="-107" charset="-128"/>
              </a:rPr>
              <a:t>prints</a:t>
            </a:r>
            <a:r>
              <a:rPr lang="en-US" sz="2400" dirty="0" smtClean="0">
                <a:latin typeface="Courier New" pitchFamily="-107" charset="0"/>
                <a:ea typeface="ＭＳ Ｐゴシック" pitchFamily="-107" charset="-128"/>
                <a:cs typeface="ＭＳ Ｐゴシック" pitchFamily="-107" charset="-128"/>
              </a:rPr>
              <a:t>		fixed=1</a:t>
            </a: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			</a:t>
            </a:r>
            <a:r>
              <a:rPr lang="en-US" sz="2400" dirty="0" err="1" smtClean="0">
                <a:latin typeface="Courier New" pitchFamily="-107" charset="0"/>
                <a:ea typeface="ＭＳ Ｐゴシック" pitchFamily="-107" charset="-128"/>
                <a:cs typeface="ＭＳ Ｐゴシック" pitchFamily="-107" charset="-128"/>
              </a:rPr>
              <a:t>tuple</a:t>
            </a:r>
            <a:r>
              <a:rPr lang="en-US" sz="2400" dirty="0" smtClean="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err="1" smtClean="0">
                <a:latin typeface="Courier New" pitchFamily="-107" charset="0"/>
                <a:ea typeface="ＭＳ Ｐゴシック" pitchFamily="-107" charset="-128"/>
                <a:cs typeface="ＭＳ Ｐゴシック" pitchFamily="-107" charset="-128"/>
              </a:rPr>
              <a:t>aFunc(fixedParam</a:t>
            </a:r>
            <a:r>
              <a:rPr lang="en-US" sz="2400" dirty="0" smtClean="0">
                <a:latin typeface="Courier New" pitchFamily="-107" charset="0"/>
                <a:ea typeface="ＭＳ Ｐゴシック" pitchFamily="-107" charset="-128"/>
                <a:cs typeface="ＭＳ Ｐゴシック" pitchFamily="-107" charset="-128"/>
              </a:rPr>
              <a:t>=4)</a:t>
            </a:r>
          </a:p>
          <a:p>
            <a:pPr eaLnBrk="1" hangingPunct="1">
              <a:lnSpc>
                <a:spcPct val="80000"/>
              </a:lnSpc>
              <a:buFont typeface="Wingdings" pitchFamily="-107" charset="2"/>
              <a:buNone/>
            </a:pPr>
            <a:r>
              <a:rPr lang="en-US" sz="2400" dirty="0" smtClean="0">
                <a:ea typeface="ＭＳ Ｐゴシック" pitchFamily="-107" charset="-128"/>
                <a:cs typeface="ＭＳ Ｐゴシック" pitchFamily="-107" charset="-128"/>
              </a:rPr>
              <a:t>prints		 </a:t>
            </a:r>
            <a:r>
              <a:rPr lang="en-US" sz="2400" dirty="0" smtClean="0">
                <a:latin typeface="Courier New" pitchFamily="-107" charset="0"/>
                <a:ea typeface="ＭＳ Ｐゴシック" pitchFamily="-107" charset="-128"/>
                <a:cs typeface="ＭＳ Ｐゴシック" pitchFamily="-107" charset="-128"/>
              </a:rPr>
              <a:t>fixed=1</a:t>
            </a:r>
          </a:p>
          <a:p>
            <a:pPr eaLnBrk="1" hangingPunct="1">
              <a:lnSpc>
                <a:spcPct val="80000"/>
              </a:lnSpc>
              <a:buFont typeface="Wingdings" pitchFamily="-107" charset="2"/>
              <a:buNone/>
            </a:pPr>
            <a:r>
              <a:rPr lang="en-US" sz="2400" dirty="0" smtClean="0">
                <a:latin typeface="Courier New" pitchFamily="-107" charset="0"/>
                <a:ea typeface="ＭＳ Ｐゴシック" pitchFamily="-107" charset="-128"/>
                <a:cs typeface="ＭＳ Ｐゴシック" pitchFamily="-107" charset="-128"/>
              </a:rPr>
              <a:t>			</a:t>
            </a:r>
            <a:r>
              <a:rPr lang="en-US" sz="2400" dirty="0" err="1" smtClean="0">
                <a:latin typeface="Courier New" pitchFamily="-107" charset="0"/>
                <a:ea typeface="ＭＳ Ｐゴシック" pitchFamily="-107" charset="-128"/>
                <a:cs typeface="ＭＳ Ｐゴシック" pitchFamily="-107" charset="-128"/>
              </a:rPr>
              <a:t>tuple</a:t>
            </a:r>
            <a:r>
              <a:rPr lang="en-US" sz="2400" dirty="0" smtClean="0">
                <a:latin typeface="Courier New" pitchFamily="-107" charset="0"/>
                <a:ea typeface="ＭＳ Ｐゴシック" pitchFamily="-107" charset="-128"/>
                <a:cs typeface="ＭＳ Ｐゴシック" pitchFamily="-107" charset="-128"/>
              </a:rPr>
              <a:t>=()</a:t>
            </a:r>
          </a:p>
          <a:p>
            <a:pPr eaLnBrk="1" hangingPunct="1">
              <a:lnSpc>
                <a:spcPct val="80000"/>
              </a:lnSpc>
              <a:buFont typeface="Wingdings" pitchFamily="-107" charset="2"/>
              <a:buNone/>
            </a:pPr>
            <a:r>
              <a:rPr lang="en-US" sz="2400" dirty="0" err="1" smtClean="0">
                <a:latin typeface="Courier New" pitchFamily="-107" charset="0"/>
                <a:ea typeface="ＭＳ Ｐゴシック" pitchFamily="-107" charset="-128"/>
                <a:cs typeface="ＭＳ Ｐゴシック" pitchFamily="-107" charset="-128"/>
              </a:rPr>
              <a:t>aFunc(tupleParam</a:t>
            </a:r>
            <a:r>
              <a:rPr lang="en-US" sz="2400" dirty="0" smtClean="0">
                <a:latin typeface="Courier New" pitchFamily="-107" charset="0"/>
                <a:ea typeface="ＭＳ Ｐゴシック" pitchFamily="-107" charset="-128"/>
                <a:cs typeface="ＭＳ Ｐゴシック" pitchFamily="-107" charset="-128"/>
              </a:rPr>
              <a:t>=(1,2,3),fixedParam=1)			</a:t>
            </a:r>
            <a:r>
              <a:rPr lang="en-US" sz="2400" dirty="0" smtClean="0">
                <a:ea typeface="ＭＳ Ｐゴシック" pitchFamily="-107" charset="-128"/>
                <a:cs typeface="ＭＳ Ｐゴシック" pitchFamily="-107" charset="-128"/>
              </a:rPr>
              <a:t>Error!</a:t>
            </a:r>
            <a:endParaRPr lang="en-US" sz="2400" dirty="0" smtClean="0">
              <a:latin typeface="Courier New" pitchFamily="-107" charset="0"/>
              <a:ea typeface="ＭＳ Ｐゴシック" pitchFamily="-107" charset="-128"/>
              <a:cs typeface="ＭＳ Ｐゴシック" pitchFamily="-107" charset="-128"/>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defRPr/>
            </a:pPr>
            <a:r>
              <a:rPr lang="en-US" dirty="0" smtClean="0"/>
              <a:t>Reminder, rules so far</a:t>
            </a:r>
            <a:endParaRPr lang="en-US" dirty="0"/>
          </a:p>
        </p:txBody>
      </p:sp>
      <p:sp>
        <p:nvSpPr>
          <p:cNvPr id="5" name="Content Placeholder 4"/>
          <p:cNvSpPr>
            <a:spLocks noGrp="1"/>
          </p:cNvSpPr>
          <p:nvPr>
            <p:ph idx="1"/>
          </p:nvPr>
        </p:nvSpPr>
        <p:spPr/>
        <p:txBody>
          <a:bodyPr/>
          <a:lstStyle/>
          <a:p>
            <a:pPr marL="514350" indent="-514350">
              <a:buFontTx/>
              <a:buAutoNum type="arabicPeriod"/>
            </a:pPr>
            <a:r>
              <a:rPr lang="en-US" sz="2400" dirty="0">
                <a:latin typeface="Arial" charset="0"/>
                <a:ea typeface="ＭＳ Ｐゴシック" charset="0"/>
              </a:rPr>
              <a:t>Think before you program!</a:t>
            </a:r>
          </a:p>
          <a:p>
            <a:pPr marL="514350" indent="-514350">
              <a:buFontTx/>
              <a:buAutoNum type="arabicPeriod"/>
            </a:pPr>
            <a:r>
              <a:rPr lang="en-US" sz="2400" dirty="0">
                <a:latin typeface="Arial" charset="0"/>
                <a:ea typeface="ＭＳ Ｐゴシック" charset="0"/>
              </a:rPr>
              <a:t>A program is a human-readable essay on problem solving that also happens to execute on a computer.</a:t>
            </a:r>
          </a:p>
          <a:p>
            <a:pPr marL="514350" indent="-514350">
              <a:buFontTx/>
              <a:buAutoNum type="arabicPeriod"/>
            </a:pPr>
            <a:r>
              <a:rPr lang="en-US" sz="2400" dirty="0">
                <a:latin typeface="Arial" charset="0"/>
                <a:ea typeface="ＭＳ Ｐゴシック" charset="0"/>
              </a:rPr>
              <a:t>The best way to </a:t>
            </a:r>
            <a:r>
              <a:rPr lang="en-US" sz="2400" dirty="0" err="1">
                <a:latin typeface="Arial" charset="0"/>
                <a:ea typeface="ＭＳ Ｐゴシック" charset="0"/>
              </a:rPr>
              <a:t>imporve</a:t>
            </a:r>
            <a:r>
              <a:rPr lang="en-US" sz="2400" dirty="0">
                <a:latin typeface="Arial" charset="0"/>
                <a:ea typeface="ＭＳ Ｐゴシック" charset="0"/>
              </a:rPr>
              <a:t> your programming and problem solving skills is to practice!</a:t>
            </a:r>
          </a:p>
          <a:p>
            <a:pPr marL="514350" indent="-514350">
              <a:buFontTx/>
              <a:buAutoNum type="arabicPeriod"/>
            </a:pPr>
            <a:r>
              <a:rPr lang="en-US" sz="2400" dirty="0">
                <a:latin typeface="Arial" charset="0"/>
                <a:ea typeface="ＭＳ Ｐゴシック" charset="0"/>
              </a:rPr>
              <a:t>A foolish consistency is the hobgoblin of little minds</a:t>
            </a:r>
          </a:p>
          <a:p>
            <a:pPr marL="514350" indent="-514350">
              <a:buFontTx/>
              <a:buAutoNum type="arabicPeriod"/>
            </a:pPr>
            <a:r>
              <a:rPr lang="en-US" sz="2400" dirty="0">
                <a:latin typeface="Arial" charset="0"/>
                <a:ea typeface="ＭＳ Ｐゴシック" charset="0"/>
              </a:rPr>
              <a:t>Test your code, often and thoroughly</a:t>
            </a:r>
          </a:p>
          <a:p>
            <a:pPr marL="514350" indent="-514350">
              <a:buFontTx/>
              <a:buAutoNum type="arabicPeriod"/>
            </a:pPr>
            <a:r>
              <a:rPr lang="en-US" sz="2400" dirty="0">
                <a:latin typeface="Arial" charset="0"/>
                <a:ea typeface="ＭＳ Ｐゴシック" charset="0"/>
              </a:rPr>
              <a:t>If it was hard to write, it is probably hard to read. Add a comment. </a:t>
            </a:r>
            <a:endParaRPr lang="en-US" sz="2400" dirty="0" smtClean="0">
              <a:latin typeface="Arial" charset="0"/>
              <a:ea typeface="ＭＳ Ｐゴシック" charset="0"/>
            </a:endParaRPr>
          </a:p>
          <a:p>
            <a:pPr marL="514350" indent="-514350">
              <a:buFontTx/>
              <a:buAutoNum type="arabicPeriod"/>
            </a:pPr>
            <a:r>
              <a:rPr lang="en-US" sz="2400" dirty="0" smtClean="0">
                <a:latin typeface="Arial" charset="0"/>
                <a:ea typeface="ＭＳ Ｐゴシック" charset="0"/>
              </a:rPr>
              <a:t>All input is evil, unless proven otherwise.</a:t>
            </a:r>
          </a:p>
          <a:p>
            <a:pPr marL="514350" indent="-514350">
              <a:buFontTx/>
              <a:buAutoNum type="arabicPeriod"/>
            </a:pPr>
            <a:r>
              <a:rPr lang="en-US" sz="2400" dirty="0" smtClean="0">
                <a:latin typeface="Arial" charset="0"/>
                <a:ea typeface="ＭＳ Ｐゴシック" charset="0"/>
              </a:rPr>
              <a:t>A function should do one thing.</a:t>
            </a:r>
            <a:endParaRPr lang="en-US" sz="2400" dirty="0">
              <a:latin typeface="Arial" charset="0"/>
              <a:ea typeface="ＭＳ Ｐゴシック" charset="0"/>
            </a:endParaRPr>
          </a:p>
          <a:p>
            <a:pPr marL="514350" indent="-514350">
              <a:buFontTx/>
              <a:buAutoNum type="arabicPeriod"/>
            </a:pPr>
            <a:endParaRPr lang="en-US" sz="2400" dirty="0">
              <a:latin typeface="Arial" charset="0"/>
              <a:ea typeface="ＭＳ Ｐゴシック" charset="0"/>
            </a:endParaRPr>
          </a:p>
        </p:txBody>
      </p:sp>
    </p:spTree>
    <p:extLst>
      <p:ext uri="{BB962C8B-B14F-4D97-AF65-F5344CB8AC3E}">
        <p14:creationId xmlns:p14="http://schemas.microsoft.com/office/powerpoint/2010/main" val="31610968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Passing argument to parameter</a:t>
            </a:r>
            <a:endParaRPr lang="en-US" dirty="0"/>
          </a:p>
        </p:txBody>
      </p:sp>
      <p:sp>
        <p:nvSpPr>
          <p:cNvPr id="3" name="Content Placeholder 2"/>
          <p:cNvSpPr>
            <a:spLocks noGrp="1"/>
          </p:cNvSpPr>
          <p:nvPr>
            <p:ph idx="1"/>
          </p:nvPr>
        </p:nvSpPr>
        <p:spPr/>
        <p:txBody>
          <a:bodyPr/>
          <a:lstStyle/>
          <a:p>
            <a:pPr marL="0" indent="0">
              <a:buNone/>
            </a:pPr>
            <a:r>
              <a:rPr lang="en-US" dirty="0" smtClean="0"/>
              <a:t>For each argument in the function invocation, the argument’s </a:t>
            </a:r>
            <a:r>
              <a:rPr lang="en-US" i="1" dirty="0" smtClean="0"/>
              <a:t>associated object</a:t>
            </a:r>
            <a:r>
              <a:rPr lang="en-US" dirty="0" smtClean="0"/>
              <a:t> is passed to the corresponding parameter in the function</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Passing immutable objects</a:t>
            </a:r>
            <a:endParaRPr lang="en-US" dirty="0"/>
          </a:p>
        </p:txBody>
      </p:sp>
      <p:sp>
        <p:nvSpPr>
          <p:cNvPr id="6" name="Subtitle 5"/>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79546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0"/>
          </p:nvPr>
        </p:nvPicPr>
        <p:blipFill>
          <a:blip r:embed="rId2"/>
          <a:stretch>
            <a:fillRect/>
          </a:stretch>
        </p:blipFill>
        <p:spPr>
          <a:xfrm>
            <a:off x="914400" y="874059"/>
            <a:ext cx="7239000" cy="4684059"/>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“pass” mean?</a:t>
            </a:r>
            <a:endParaRPr lang="en-US" dirty="0"/>
          </a:p>
        </p:txBody>
      </p:sp>
      <p:sp>
        <p:nvSpPr>
          <p:cNvPr id="3" name="Content Placeholder 2"/>
          <p:cNvSpPr>
            <a:spLocks noGrp="1"/>
          </p:cNvSpPr>
          <p:nvPr>
            <p:ph idx="1"/>
          </p:nvPr>
        </p:nvSpPr>
        <p:spPr/>
        <p:txBody>
          <a:bodyPr/>
          <a:lstStyle/>
          <a:p>
            <a:r>
              <a:rPr lang="en-US" dirty="0" smtClean="0"/>
              <a:t>The diagram should make it clear that the parameter name is local to the function namespace</a:t>
            </a:r>
          </a:p>
          <a:p>
            <a:r>
              <a:rPr lang="en-US" dirty="0" smtClean="0"/>
              <a:t>Passing means that the argument and the parameter, named in two different namespaces, share an association with the same object</a:t>
            </a:r>
          </a:p>
          <a:p>
            <a:r>
              <a:rPr lang="en-US" dirty="0" smtClean="0"/>
              <a:t>So “passing” means “sharing” in Python</a:t>
            </a:r>
            <a:endParaRPr lang="en-US" dirty="0"/>
          </a:p>
        </p:txBody>
      </p:sp>
    </p:spTree>
  </p:cSld>
  <p:clrMapOvr>
    <a:masterClrMapping/>
  </p:clrMapOvr>
</p:sld>
</file>

<file path=ppt/theme/theme1.xml><?xml version="1.0" encoding="utf-8"?>
<a:theme xmlns:a="http://schemas.openxmlformats.org/drawingml/2006/main" name="template">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wrap="none" rtlCol="0">
        <a:spAutoFit/>
      </a:bodyPr>
      <a:lstStyle>
        <a:defPPr>
          <a:defRPr sz="3600" dirty="0" smtClean="0">
            <a:solidFill>
              <a:srgbClr val="000000"/>
            </a:solidFill>
            <a:latin typeface="+mn-lt"/>
          </a:defRPr>
        </a:defPPr>
      </a:lstStyle>
    </a:tx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 id="{68FC282B-4F23-E949-AD30-183A3F5A4681}" vid="{FDCE237B-43A4-8148-BF5E-54D4AD422E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py3-template</Template>
  <TotalTime>836</TotalTime>
  <Words>1641</Words>
  <Application>Microsoft Macintosh PowerPoint</Application>
  <PresentationFormat>On-screen Show (4:3)</PresentationFormat>
  <Paragraphs>328</Paragraphs>
  <Slides>54</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54</vt:i4>
      </vt:variant>
    </vt:vector>
  </HeadingPairs>
  <TitlesOfParts>
    <vt:vector size="64" baseType="lpstr">
      <vt:lpstr>Bernard MT Condensed</vt:lpstr>
      <vt:lpstr>Calibri</vt:lpstr>
      <vt:lpstr>Courier New</vt:lpstr>
      <vt:lpstr>Monaco</vt:lpstr>
      <vt:lpstr>ＭＳ Ｐゴシック</vt:lpstr>
      <vt:lpstr>Rosewood Std Regular</vt:lpstr>
      <vt:lpstr>Times New Roman</vt:lpstr>
      <vt:lpstr>Wingdings</vt:lpstr>
      <vt:lpstr>Arial</vt:lpstr>
      <vt:lpstr>template</vt:lpstr>
      <vt:lpstr>PowerPoint Presentation</vt:lpstr>
      <vt:lpstr>First cut, scope</vt:lpstr>
      <vt:lpstr>Defining scope</vt:lpstr>
      <vt:lpstr>Find the namespace</vt:lpstr>
      <vt:lpstr>A function’s namespace </vt:lpstr>
      <vt:lpstr>Passing argument to parameter</vt:lpstr>
      <vt:lpstr>Passing immutable objects</vt:lpstr>
      <vt:lpstr>PowerPoint Presentation</vt:lpstr>
      <vt:lpstr>What does “pass” mean?</vt:lpstr>
      <vt:lpstr>Assignment changes association</vt:lpstr>
      <vt:lpstr>PowerPoint Presentation</vt:lpstr>
      <vt:lpstr>passing mutable objects</vt:lpstr>
      <vt:lpstr>Sharing mutables</vt:lpstr>
      <vt:lpstr>PowerPoint Presentation</vt:lpstr>
      <vt:lpstr>PowerPoint Presentation</vt:lpstr>
      <vt:lpstr>More on Functions</vt:lpstr>
      <vt:lpstr>Functions return one thing</vt:lpstr>
      <vt:lpstr>assignment in a function</vt:lpstr>
      <vt:lpstr>Example</vt:lpstr>
      <vt:lpstr>PowerPoint Presentation</vt:lpstr>
      <vt:lpstr>PowerPoint Presentation</vt:lpstr>
      <vt:lpstr>Example</vt:lpstr>
      <vt:lpstr>PowerPoint Presentation</vt:lpstr>
      <vt:lpstr>PowerPoint Presentation</vt:lpstr>
      <vt:lpstr>PowerPoint Presentation</vt:lpstr>
      <vt:lpstr>Example</vt:lpstr>
      <vt:lpstr>PowerPoint Presentation</vt:lpstr>
      <vt:lpstr>PowerPoint Presentation</vt:lpstr>
      <vt:lpstr>PowerPoint Presentation</vt:lpstr>
      <vt:lpstr>assignment to a local</vt:lpstr>
      <vt:lpstr>Default and Named parameters</vt:lpstr>
      <vt:lpstr>Defaults</vt:lpstr>
      <vt:lpstr>Named parameter</vt:lpstr>
      <vt:lpstr>Name use works in general case </vt:lpstr>
      <vt:lpstr>Default args and mutables</vt:lpstr>
      <vt:lpstr>weird</vt:lpstr>
      <vt:lpstr>PowerPoint Presentation</vt:lpstr>
      <vt:lpstr>PowerPoint Presentation</vt:lpstr>
      <vt:lpstr>Functions as objects and docstrings</vt:lpstr>
      <vt:lpstr>Functions are objects too!</vt:lpstr>
      <vt:lpstr>function annotations</vt:lpstr>
      <vt:lpstr>PowerPoint Presentation</vt:lpstr>
      <vt:lpstr>Docstring</vt:lpstr>
      <vt:lpstr>Can ask for docstring</vt:lpstr>
      <vt:lpstr>Determining final grade</vt:lpstr>
      <vt:lpstr>PowerPoint Presentation</vt:lpstr>
      <vt:lpstr>PowerPoint Presentation</vt:lpstr>
      <vt:lpstr>PowerPoint Presentation</vt:lpstr>
      <vt:lpstr>PowerPoint Presentation</vt:lpstr>
      <vt:lpstr>PowerPoint Presentation</vt:lpstr>
      <vt:lpstr>PowerPoint Presentation</vt:lpstr>
      <vt:lpstr>Arbitrary arguments</vt:lpstr>
      <vt:lpstr>example</vt:lpstr>
      <vt:lpstr>Reminder, rules so far</vt:lpstr>
    </vt:vector>
  </TitlesOfParts>
  <Company>PEARSON</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usnidem</dc:creator>
  <cp:lastModifiedBy>bill punch</cp:lastModifiedBy>
  <cp:revision>57</cp:revision>
  <dcterms:created xsi:type="dcterms:W3CDTF">2012-03-21T18:49:41Z</dcterms:created>
  <dcterms:modified xsi:type="dcterms:W3CDTF">2016-08-30T17:05:59Z</dcterms:modified>
</cp:coreProperties>
</file>

<file path=docProps/thumbnail.jpeg>
</file>